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  <p:sldMasterId id="2147483674" r:id="rId2"/>
  </p:sldMasterIdLst>
  <p:notesMasterIdLst>
    <p:notesMasterId r:id="rId34"/>
  </p:notesMasterIdLst>
  <p:handoutMasterIdLst>
    <p:handoutMasterId r:id="rId35"/>
  </p:handoutMasterIdLst>
  <p:sldIdLst>
    <p:sldId id="322" r:id="rId3"/>
    <p:sldId id="8019" r:id="rId4"/>
    <p:sldId id="8068" r:id="rId5"/>
    <p:sldId id="8055" r:id="rId6"/>
    <p:sldId id="8031" r:id="rId7"/>
    <p:sldId id="8057" r:id="rId8"/>
    <p:sldId id="8058" r:id="rId9"/>
    <p:sldId id="8059" r:id="rId10"/>
    <p:sldId id="8060" r:id="rId11"/>
    <p:sldId id="8064" r:id="rId12"/>
    <p:sldId id="8062" r:id="rId13"/>
    <p:sldId id="8063" r:id="rId14"/>
    <p:sldId id="8065" r:id="rId15"/>
    <p:sldId id="8088" r:id="rId16"/>
    <p:sldId id="8067" r:id="rId17"/>
    <p:sldId id="8056" r:id="rId18"/>
    <p:sldId id="8081" r:id="rId19"/>
    <p:sldId id="8053" r:id="rId20"/>
    <p:sldId id="8076" r:id="rId21"/>
    <p:sldId id="8077" r:id="rId22"/>
    <p:sldId id="8078" r:id="rId23"/>
    <p:sldId id="8079" r:id="rId24"/>
    <p:sldId id="8080" r:id="rId25"/>
    <p:sldId id="8082" r:id="rId26"/>
    <p:sldId id="8084" r:id="rId27"/>
    <p:sldId id="8085" r:id="rId28"/>
    <p:sldId id="8086" r:id="rId29"/>
    <p:sldId id="8087" r:id="rId30"/>
    <p:sldId id="8069" r:id="rId31"/>
    <p:sldId id="8052" r:id="rId32"/>
    <p:sldId id="7150" r:id="rId33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2" autoAdjust="0"/>
    <p:restoredTop sz="95351" autoAdjust="0"/>
  </p:normalViewPr>
  <p:slideViewPr>
    <p:cSldViewPr snapToGrid="0" showGuides="1">
      <p:cViewPr varScale="1">
        <p:scale>
          <a:sx n="156" d="100"/>
          <a:sy n="156" d="100"/>
        </p:scale>
        <p:origin x="384" y="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30.wmf"/><Relationship Id="rId7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ADB97-6933-4BBC-A55F-93CB8D52DACE}" type="datetimeFigureOut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674A8-0F4B-4B41-ABB0-E94ACC953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E4ACE-D239-45FF-BA4D-6701D1597303}" type="datetimeFigureOut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52CBD-C8F4-4EE3-B33F-7E804526B7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90650" y="764705"/>
            <a:ext cx="9410700" cy="2133600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930402" y="2996952"/>
            <a:ext cx="8331199" cy="2362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2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5ADEC62A-3F38-4155-A745-B56F56B1637D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2ACB9267-387A-4112-97AC-F67EDF45549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1" y="122238"/>
            <a:ext cx="2743200" cy="6008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122238"/>
            <a:ext cx="8026400" cy="6008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54218-5756-4C6F-B12E-13B2EC0EC0CD}" type="slidenum">
              <a:rPr lang="zh-CN" altLang="en-US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239349" y="634678"/>
            <a:ext cx="11809312" cy="562074"/>
          </a:xfrm>
          <a:prstGeom prst="rect">
            <a:avLst/>
          </a:prstGeom>
        </p:spPr>
        <p:txBody>
          <a:bodyPr/>
          <a:lstStyle>
            <a:lvl1pPr algn="l">
              <a:defRPr sz="3200" spc="100" baseline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/>
          <p:cNvSpPr/>
          <p:nvPr userDrawn="1"/>
        </p:nvSpPr>
        <p:spPr bwMode="auto">
          <a:xfrm>
            <a:off x="-1" y="1268760"/>
            <a:ext cx="9576000" cy="180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0">
                <a:schemeClr val="bg1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112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70647" y="1992779"/>
            <a:ext cx="7682753" cy="228600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70647" y="4712447"/>
            <a:ext cx="7364506" cy="121023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2EF2C-8617-4E8D-9C8A-771407435FEA}" type="datetime1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4876" y="251741"/>
            <a:ext cx="9988924" cy="93908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93877"/>
            <a:ext cx="10515600" cy="447243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086971" y="6356349"/>
            <a:ext cx="2743200" cy="365125"/>
          </a:xfrm>
        </p:spPr>
        <p:txBody>
          <a:bodyPr/>
          <a:lstStyle/>
          <a:p>
            <a:fld id="{13E0B116-F030-4C6E-907D-24696DD7EE0A}" type="datetime1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330478" y="6394217"/>
            <a:ext cx="1340597" cy="260722"/>
          </a:xfrm>
        </p:spPr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43502" y="5959532"/>
            <a:ext cx="333318" cy="333318"/>
            <a:chOff x="11520099" y="6172200"/>
            <a:chExt cx="333318" cy="333318"/>
          </a:xfrm>
        </p:grpSpPr>
        <p:sp>
          <p:nvSpPr>
            <p:cNvPr id="8" name="椭圆 7"/>
            <p:cNvSpPr/>
            <p:nvPr/>
          </p:nvSpPr>
          <p:spPr>
            <a:xfrm>
              <a:off x="11520099" y="6172200"/>
              <a:ext cx="333318" cy="33331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9" name="appartments_160217"/>
            <p:cNvSpPr>
              <a:spLocks noChangeAspect="1"/>
            </p:cNvSpPr>
            <p:nvPr/>
          </p:nvSpPr>
          <p:spPr bwMode="auto">
            <a:xfrm>
              <a:off x="11567497" y="6203086"/>
              <a:ext cx="238522" cy="238208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</p:sp>
      </p:grpSp>
      <p:sp>
        <p:nvSpPr>
          <p:cNvPr id="10" name="矩形 9"/>
          <p:cNvSpPr/>
          <p:nvPr userDrawn="1"/>
        </p:nvSpPr>
        <p:spPr>
          <a:xfrm>
            <a:off x="738414" y="6000796"/>
            <a:ext cx="2512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latinLnBrk="0" hangingPunct="1"/>
            <a:r>
              <a:rPr lang="en-US" altLang="zh-CN" sz="1600" kern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Peng Cheng Laboratory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65125" y="565150"/>
            <a:ext cx="892175" cy="152835"/>
            <a:chOff x="365125" y="565150"/>
            <a:chExt cx="892175" cy="152835"/>
          </a:xfrm>
        </p:grpSpPr>
        <p:sp>
          <p:nvSpPr>
            <p:cNvPr id="12" name="矩形 11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 rot="10800000">
            <a:off x="10950575" y="6169025"/>
            <a:ext cx="892175" cy="152835"/>
            <a:chOff x="365125" y="565150"/>
            <a:chExt cx="892175" cy="152835"/>
          </a:xfrm>
        </p:grpSpPr>
        <p:sp>
          <p:nvSpPr>
            <p:cNvPr id="16" name="矩形 15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876854" y="520300"/>
            <a:ext cx="939088" cy="939088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3AFA-56C6-472E-BF21-32DC9E277C69}" type="datetime1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2D1-A0BC-48CC-B41F-034E8E912D81}" type="datetime1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5509" y="181815"/>
            <a:ext cx="10374406" cy="9390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33153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155444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33153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155444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0895-0A74-426D-AD20-44FB46A1D511}" type="datetime1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 txBox="1"/>
          <p:nvPr userDrawn="1"/>
        </p:nvSpPr>
        <p:spPr>
          <a:xfrm>
            <a:off x="10330478" y="6394217"/>
            <a:ext cx="1340597" cy="260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43502" y="5959532"/>
            <a:ext cx="333318" cy="333318"/>
            <a:chOff x="11520099" y="6172200"/>
            <a:chExt cx="333318" cy="333318"/>
          </a:xfrm>
        </p:grpSpPr>
        <p:sp>
          <p:nvSpPr>
            <p:cNvPr id="12" name="椭圆 11"/>
            <p:cNvSpPr/>
            <p:nvPr/>
          </p:nvSpPr>
          <p:spPr>
            <a:xfrm>
              <a:off x="11520099" y="6172200"/>
              <a:ext cx="333318" cy="33331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3" name="appartments_160217"/>
            <p:cNvSpPr>
              <a:spLocks noChangeAspect="1"/>
            </p:cNvSpPr>
            <p:nvPr/>
          </p:nvSpPr>
          <p:spPr bwMode="auto">
            <a:xfrm>
              <a:off x="11567497" y="6203086"/>
              <a:ext cx="238522" cy="238208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</p:sp>
      </p:grpSp>
      <p:sp>
        <p:nvSpPr>
          <p:cNvPr id="14" name="矩形 13"/>
          <p:cNvSpPr/>
          <p:nvPr userDrawn="1"/>
        </p:nvSpPr>
        <p:spPr>
          <a:xfrm>
            <a:off x="738414" y="5651165"/>
            <a:ext cx="2512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latinLnBrk="0" hangingPunct="1"/>
            <a:r>
              <a:rPr lang="en-US" altLang="zh-CN" sz="1600" kern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Peng Cheng Laboratory</a:t>
            </a: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365125" y="565150"/>
            <a:ext cx="892175" cy="152835"/>
            <a:chOff x="365125" y="565150"/>
            <a:chExt cx="892175" cy="152835"/>
          </a:xfrm>
        </p:grpSpPr>
        <p:sp>
          <p:nvSpPr>
            <p:cNvPr id="16" name="矩形 15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 rot="10800000">
            <a:off x="10950575" y="6169025"/>
            <a:ext cx="892175" cy="152835"/>
            <a:chOff x="365125" y="565150"/>
            <a:chExt cx="892175" cy="152835"/>
          </a:xfrm>
        </p:grpSpPr>
        <p:sp>
          <p:nvSpPr>
            <p:cNvPr id="20" name="矩形 19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876854" y="520300"/>
            <a:ext cx="939088" cy="939088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98711" y="1703107"/>
            <a:ext cx="10515600" cy="1120775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谢  谢！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D519-A30F-4EE4-A60F-51EC1745D88A}" type="datetime1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122239"/>
            <a:ext cx="10959008" cy="930498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96752"/>
            <a:ext cx="10972800" cy="49341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CB968BC3-0632-4F98-9194-1A79C14210A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35359-1C3C-437A-AAC2-F24B36CA5B39}" type="datetime1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49EF-F24D-4FE2-8691-CEBD1ABE4C48}" type="datetime1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32885-569B-4EC8-A8C8-9E657FAA37C6}" type="datetime1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F94F-EE6A-41EC-BE76-745371B3F5D1}" type="datetime1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6135E-DB11-4477-A402-923A23C8C71E}" type="datetime1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5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F932BA7D-04FF-4942-A810-FC5CBECC402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1" y="1196752"/>
            <a:ext cx="5384801" cy="49341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196752"/>
            <a:ext cx="5384801" cy="49341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13852506-876A-409F-A79D-30F6F54DC313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71600903-5AB1-447A-87DA-3F3AA798C0D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45D2C6F-4764-4B04-BDBB-02C8976C315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8206528A-63C7-475D-97A1-E5A4647F574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1"/>
            <a:ext cx="4011085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08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9F1F084-F0F5-44D5-AC5C-1F0AB9CE197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AC37624C-9B68-4D9F-B535-21950194919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22238"/>
            <a:ext cx="10957984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96975"/>
            <a:ext cx="1097280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1" y="6381750"/>
            <a:ext cx="3860801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000" b="0"/>
            </a:lvl1pPr>
          </a:lstStyle>
          <a:p>
            <a:pPr>
              <a:defRPr/>
            </a:pPr>
            <a:fld id="{E70F5F12-3942-4EA0-85F2-AB2179456999}" type="slidenum">
              <a:rPr lang="zh-CN" altLang="en-US"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9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92150" indent="-3479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987425" indent="-2940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280795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1598295" indent="-31623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0554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26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698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0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7947"/>
            <a:ext cx="10515600" cy="4449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01472-04AC-48B7-8ABA-29FB061930FC}" type="datetime1">
              <a:rPr lang="zh-CN" altLang="en-US" smtClean="0"/>
              <a:t>2023/9/1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600"/>
        </a:spcBef>
        <a:buClr>
          <a:srgbClr val="0070C0"/>
        </a:buClr>
        <a:buSzPct val="80000"/>
        <a:buFont typeface="Wingdings" panose="05000000000000000000" pitchFamily="2" charset="2"/>
        <a:buChar char="l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image" Target="../media/image31.wmf"/><Relationship Id="rId18" Type="http://schemas.openxmlformats.org/officeDocument/2006/relationships/oleObject" Target="../embeddings/oleObject7.bin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33.wmf"/><Relationship Id="rId25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11" Type="http://schemas.openxmlformats.org/officeDocument/2006/relationships/image" Target="../media/image38.png"/><Relationship Id="rId24" Type="http://schemas.openxmlformats.org/officeDocument/2006/relationships/image" Target="../media/image35.wmf"/><Relationship Id="rId5" Type="http://schemas.openxmlformats.org/officeDocument/2006/relationships/oleObject" Target="../embeddings/oleObject2.bin"/><Relationship Id="rId15" Type="http://schemas.openxmlformats.org/officeDocument/2006/relationships/image" Target="../media/image32.wmf"/><Relationship Id="rId23" Type="http://schemas.openxmlformats.org/officeDocument/2006/relationships/oleObject" Target="../embeddings/oleObject11.bin"/><Relationship Id="rId10" Type="http://schemas.openxmlformats.org/officeDocument/2006/relationships/image" Target="../media/image37.png"/><Relationship Id="rId19" Type="http://schemas.openxmlformats.org/officeDocument/2006/relationships/oleObject" Target="../embeddings/oleObject8.bin"/><Relationship Id="rId4" Type="http://schemas.openxmlformats.org/officeDocument/2006/relationships/image" Target="../media/image28.wmf"/><Relationship Id="rId9" Type="http://schemas.openxmlformats.org/officeDocument/2006/relationships/image" Target="../media/image36.png"/><Relationship Id="rId14" Type="http://schemas.openxmlformats.org/officeDocument/2006/relationships/oleObject" Target="../embeddings/oleObject5.bin"/><Relationship Id="rId22" Type="http://schemas.openxmlformats.org/officeDocument/2006/relationships/image" Target="../media/image3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>
            <a:extLst>
              <a:ext uri="{FF2B5EF4-FFF2-40B4-BE49-F238E27FC236}">
                <a16:creationId xmlns:a16="http://schemas.microsoft.com/office/drawing/2014/main" id="{78C7F27D-2DCB-4322-B7B7-5644B41A6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378" y="1366439"/>
            <a:ext cx="11015244" cy="198153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5400" dirty="0">
                <a:solidFill>
                  <a:srgbClr val="330066"/>
                </a:solidFill>
              </a:rPr>
              <a:t>iEDA</a:t>
            </a:r>
            <a:r>
              <a:rPr lang="zh-CN" altLang="en-US" sz="5400" dirty="0">
                <a:solidFill>
                  <a:srgbClr val="330066"/>
                </a:solidFill>
              </a:rPr>
              <a:t>水滴计划答辩</a:t>
            </a:r>
            <a:br>
              <a:rPr lang="en-US" altLang="zh-CN" sz="5400" dirty="0">
                <a:solidFill>
                  <a:srgbClr val="330066"/>
                </a:solidFill>
              </a:rPr>
            </a:br>
            <a:r>
              <a:rPr lang="en-US" altLang="zh-CN" sz="5400" dirty="0">
                <a:solidFill>
                  <a:srgbClr val="330066"/>
                </a:solidFill>
              </a:rPr>
              <a:t>                    </a:t>
            </a:r>
            <a:r>
              <a:rPr lang="en-US" altLang="zh-CN" sz="4800" dirty="0">
                <a:solidFill>
                  <a:srgbClr val="330066"/>
                </a:solidFill>
              </a:rPr>
              <a:t>——2023-07</a:t>
            </a:r>
            <a:r>
              <a:rPr lang="en-US" altLang="zh-CN" sz="5400" dirty="0">
                <a:solidFill>
                  <a:srgbClr val="330066"/>
                </a:solidFill>
              </a:rPr>
              <a:t>             </a:t>
            </a:r>
            <a:endParaRPr lang="en-US" altLang="en-US" sz="5400" dirty="0">
              <a:solidFill>
                <a:srgbClr val="330066"/>
              </a:solidFill>
            </a:endParaRPr>
          </a:p>
        </p:txBody>
      </p:sp>
      <p:sp>
        <p:nvSpPr>
          <p:cNvPr id="16387" name="Subtitle 4">
            <a:extLst>
              <a:ext uri="{FF2B5EF4-FFF2-40B4-BE49-F238E27FC236}">
                <a16:creationId xmlns:a16="http://schemas.microsoft.com/office/drawing/2014/main" id="{C27F4179-9139-46C2-8B8B-C9DE5A509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1532" y="3853369"/>
            <a:ext cx="6248209" cy="820232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iEDA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课题组</a:t>
            </a:r>
            <a:endPara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王瑞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6237F0F-089B-4368-B233-B13206029C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3236" y="5491561"/>
            <a:ext cx="2844800" cy="457200"/>
          </a:xfrm>
        </p:spPr>
        <p:txBody>
          <a:bodyPr/>
          <a:lstStyle/>
          <a:p>
            <a:pPr algn="ctr">
              <a:defRPr/>
            </a:pPr>
            <a:r>
              <a:rPr lang="en-US" altLang="zh-CN" sz="2000" b="1" dirty="0"/>
              <a:t>2023</a:t>
            </a:r>
            <a:r>
              <a:rPr lang="zh-CN" altLang="en-US" sz="2000" b="1" dirty="0"/>
              <a:t>年</a:t>
            </a:r>
            <a:r>
              <a:rPr lang="en-US" altLang="zh-CN" sz="2000" b="1" dirty="0"/>
              <a:t>9</a:t>
            </a:r>
            <a:r>
              <a:rPr lang="zh-CN" altLang="en-US" sz="2000" b="1" dirty="0"/>
              <a:t>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日</a:t>
            </a:r>
            <a:endParaRPr lang="en-US" altLang="zh-CN" sz="2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 3</a:t>
            </a:r>
            <a:endParaRPr lang="zh-CN" altLang="en-US" dirty="0"/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EF8B0A84-1538-4288-9BC8-A3FD5A12509C}"/>
              </a:ext>
            </a:extLst>
          </p:cNvPr>
          <p:cNvSpPr txBox="1">
            <a:spLocks/>
          </p:cNvSpPr>
          <p:nvPr/>
        </p:nvSpPr>
        <p:spPr bwMode="auto">
          <a:xfrm>
            <a:off x="439394" y="1049739"/>
            <a:ext cx="5550774" cy="448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kern="0" dirty="0">
                <a:solidFill>
                  <a:srgbClr val="0070C0"/>
                </a:solidFill>
              </a:rPr>
              <a:t>核心代码</a:t>
            </a:r>
            <a:endParaRPr lang="en-US" altLang="zh-CN" sz="2800" b="1" kern="0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altLang="zh-CN" sz="2000" b="1" kern="0" dirty="0"/>
              <a:t>A*</a:t>
            </a:r>
            <a:r>
              <a:rPr lang="zh-CN" altLang="en-US" sz="2000" b="1" kern="0" dirty="0"/>
              <a:t>伪代码</a:t>
            </a:r>
            <a:endParaRPr lang="en-US" altLang="zh-CN" sz="2000" b="1" kern="0" dirty="0"/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zh-CN" altLang="en-US" sz="1400" kern="0" dirty="0"/>
              <a:t>* 初始化</a:t>
            </a:r>
            <a:r>
              <a:rPr lang="en-US" altLang="zh-CN" sz="1400" kern="0" dirty="0"/>
              <a:t>open list</a:t>
            </a:r>
            <a:r>
              <a:rPr lang="zh-CN" altLang="en-US" sz="1400" kern="0" dirty="0"/>
              <a:t>和</a:t>
            </a:r>
            <a:r>
              <a:rPr lang="en-US" altLang="zh-CN" sz="1400" kern="0" dirty="0"/>
              <a:t>close list</a:t>
            </a:r>
            <a:endParaRPr lang="zh-CN" altLang="en-US" sz="1400" kern="0" dirty="0"/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zh-CN" altLang="en-US" sz="1400" kern="0" dirty="0"/>
              <a:t>* 将起点加入</a:t>
            </a:r>
            <a:r>
              <a:rPr lang="en-US" altLang="zh-CN" sz="1400" kern="0" dirty="0"/>
              <a:t>open list</a:t>
            </a:r>
            <a:r>
              <a:rPr lang="zh-CN" altLang="en-US" sz="1400" kern="0" dirty="0"/>
              <a:t>中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zh-CN" altLang="en-US" sz="1400" kern="0" dirty="0"/>
              <a:t>* 若</a:t>
            </a:r>
            <a:r>
              <a:rPr lang="en-US" altLang="zh-CN" sz="1400" kern="0" dirty="0"/>
              <a:t>open list</a:t>
            </a:r>
            <a:r>
              <a:rPr lang="zh-CN" altLang="en-US" sz="1400" kern="0" dirty="0"/>
              <a:t>不为空，则从</a:t>
            </a:r>
            <a:r>
              <a:rPr lang="en-US" altLang="zh-CN" sz="1400" kern="0" dirty="0"/>
              <a:t>open list</a:t>
            </a:r>
            <a:r>
              <a:rPr lang="zh-CN" altLang="en-US" sz="1400" kern="0" dirty="0"/>
              <a:t>中选取代价</a:t>
            </a:r>
            <a:r>
              <a:rPr lang="en-US" altLang="zh-CN" sz="1400" kern="0" dirty="0"/>
              <a:t>F</a:t>
            </a:r>
            <a:r>
              <a:rPr lang="zh-CN" altLang="en-US" sz="1400" kern="0" dirty="0"/>
              <a:t>最小结点</a:t>
            </a:r>
            <a:r>
              <a:rPr lang="en-US" altLang="zh-CN" sz="1400" kern="0" dirty="0"/>
              <a:t>m</a:t>
            </a:r>
            <a:r>
              <a:rPr lang="zh-CN" altLang="en-US" sz="1400" kern="0" dirty="0"/>
              <a:t>：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zh-CN" altLang="en-US" sz="1400" kern="0" dirty="0"/>
              <a:t>    * 若结点</a:t>
            </a:r>
            <a:r>
              <a:rPr lang="en-US" altLang="zh-CN" sz="1400" kern="0" dirty="0"/>
              <a:t>m</a:t>
            </a:r>
            <a:r>
              <a:rPr lang="zh-CN" altLang="en-US" sz="1400" kern="0" dirty="0"/>
              <a:t>为终点，则：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zh-CN" altLang="en-US" sz="1400" kern="0" dirty="0"/>
              <a:t>        * 从终点开始逐步追踪</a:t>
            </a:r>
            <a:r>
              <a:rPr lang="en-US" altLang="zh-CN" sz="1400" kern="0" dirty="0"/>
              <a:t>parent</a:t>
            </a:r>
            <a:r>
              <a:rPr lang="zh-CN" altLang="en-US" sz="1400" kern="0" dirty="0"/>
              <a:t>结点，一直达到起点；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zh-CN" altLang="en-US" sz="1400" kern="0" dirty="0"/>
              <a:t>        * 返回找到的结果路径，算法结束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zh-CN" altLang="en-US" sz="1400" kern="0" dirty="0"/>
              <a:t>    * 若结点</a:t>
            </a:r>
            <a:r>
              <a:rPr lang="en-US" altLang="zh-CN" sz="1400" kern="0" dirty="0"/>
              <a:t>m</a:t>
            </a:r>
            <a:r>
              <a:rPr lang="zh-CN" altLang="en-US" sz="1400" kern="0" dirty="0"/>
              <a:t>不是终点，则：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zh-CN" altLang="en-US" sz="1400" kern="0" dirty="0"/>
              <a:t>        * 将结点</a:t>
            </a:r>
            <a:r>
              <a:rPr lang="en-US" altLang="zh-CN" sz="1400" kern="0" dirty="0"/>
              <a:t>m</a:t>
            </a:r>
            <a:r>
              <a:rPr lang="zh-CN" altLang="en-US" sz="1400" kern="0" dirty="0"/>
              <a:t>从</a:t>
            </a:r>
            <a:r>
              <a:rPr lang="en-US" altLang="zh-CN" sz="1400" kern="0" dirty="0"/>
              <a:t>open list</a:t>
            </a:r>
            <a:r>
              <a:rPr lang="zh-CN" altLang="en-US" sz="1400" kern="0" dirty="0"/>
              <a:t>中删除，并加入</a:t>
            </a:r>
            <a:r>
              <a:rPr lang="en-US" altLang="zh-CN" sz="1400" kern="0" dirty="0"/>
              <a:t>close list</a:t>
            </a:r>
            <a:r>
              <a:rPr lang="zh-CN" altLang="en-US" sz="1400" kern="0" dirty="0"/>
              <a:t>中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zh-CN" altLang="en-US" sz="1400" kern="0" dirty="0"/>
              <a:t>        * 遍历结点</a:t>
            </a:r>
            <a:r>
              <a:rPr lang="en-US" altLang="zh-CN" sz="1400" kern="0" dirty="0"/>
              <a:t>m</a:t>
            </a:r>
            <a:r>
              <a:rPr lang="zh-CN" altLang="en-US" sz="1400" kern="0" dirty="0"/>
              <a:t>所有的邻近结点：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zh-CN" altLang="en-US" sz="1400" kern="0" dirty="0"/>
              <a:t>            * 如果邻近结点</a:t>
            </a:r>
            <a:r>
              <a:rPr lang="en-US" altLang="zh-CN" sz="1400" kern="0" dirty="0"/>
              <a:t>n</a:t>
            </a:r>
            <a:r>
              <a:rPr lang="zh-CN" altLang="en-US" sz="1400" kern="0" dirty="0"/>
              <a:t>在</a:t>
            </a:r>
            <a:r>
              <a:rPr lang="en-US" altLang="zh-CN" sz="1400" kern="0" dirty="0"/>
              <a:t>close list</a:t>
            </a:r>
            <a:r>
              <a:rPr lang="zh-CN" altLang="en-US" sz="1400" kern="0" dirty="0"/>
              <a:t>中，则：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zh-CN" altLang="en-US" sz="1400" kern="0" dirty="0"/>
              <a:t>                *更新</a:t>
            </a:r>
            <a:r>
              <a:rPr lang="en-US" altLang="zh-CN" sz="1400" kern="0" dirty="0"/>
              <a:t>n</a:t>
            </a:r>
            <a:r>
              <a:rPr lang="zh-CN" altLang="en-US" sz="1400" kern="0" dirty="0"/>
              <a:t>的代价</a:t>
            </a:r>
            <a:r>
              <a:rPr lang="en-US" altLang="zh-CN" sz="1400" kern="0" dirty="0"/>
              <a:t>G</a:t>
            </a:r>
            <a:r>
              <a:rPr lang="zh-CN" altLang="en-US" sz="1400" kern="0" dirty="0"/>
              <a:t>、</a:t>
            </a:r>
            <a:r>
              <a:rPr lang="en-US" altLang="zh-CN" sz="1400" kern="0" dirty="0"/>
              <a:t>H</a:t>
            </a:r>
            <a:r>
              <a:rPr lang="zh-CN" altLang="en-US" sz="1400" kern="0" dirty="0"/>
              <a:t>、</a:t>
            </a:r>
            <a:r>
              <a:rPr lang="en-US" altLang="zh-CN" sz="1400" kern="0" dirty="0"/>
              <a:t>F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en-US" altLang="zh-CN" sz="1400" kern="0" dirty="0"/>
              <a:t>                *</a:t>
            </a:r>
            <a:r>
              <a:rPr lang="zh-CN" altLang="en-US" sz="1400" kern="0" dirty="0"/>
              <a:t>更新父结点为结点</a:t>
            </a:r>
            <a:r>
              <a:rPr lang="en-US" altLang="zh-CN" sz="1400" kern="0" dirty="0"/>
              <a:t>m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en-US" altLang="zh-CN" sz="1400" kern="0" dirty="0"/>
              <a:t>            * </a:t>
            </a:r>
            <a:r>
              <a:rPr lang="zh-CN" altLang="en-US" sz="1400" kern="0" dirty="0"/>
              <a:t>若邻近结点</a:t>
            </a:r>
            <a:r>
              <a:rPr lang="en-US" altLang="zh-CN" sz="1400" kern="0" dirty="0"/>
              <a:t>n</a:t>
            </a:r>
            <a:r>
              <a:rPr lang="zh-CN" altLang="en-US" sz="1400" kern="0" dirty="0"/>
              <a:t>也不在</a:t>
            </a:r>
            <a:r>
              <a:rPr lang="en-US" altLang="zh-CN" sz="1400" kern="0" dirty="0"/>
              <a:t>open list</a:t>
            </a:r>
            <a:r>
              <a:rPr lang="zh-CN" altLang="en-US" sz="1400" kern="0" dirty="0"/>
              <a:t>中，则：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zh-CN" altLang="en-US" sz="1400" kern="0" dirty="0"/>
              <a:t>                * 计算结点</a:t>
            </a:r>
            <a:r>
              <a:rPr lang="en-US" altLang="zh-CN" sz="1400" kern="0" dirty="0"/>
              <a:t>n</a:t>
            </a:r>
            <a:r>
              <a:rPr lang="zh-CN" altLang="en-US" sz="1400" kern="0" dirty="0"/>
              <a:t>的代价</a:t>
            </a:r>
            <a:r>
              <a:rPr lang="en-US" altLang="zh-CN" sz="1400" kern="0" dirty="0"/>
              <a:t>G</a:t>
            </a:r>
            <a:r>
              <a:rPr lang="zh-CN" altLang="en-US" sz="1400" kern="0" dirty="0"/>
              <a:t>、</a:t>
            </a:r>
            <a:r>
              <a:rPr lang="en-US" altLang="zh-CN" sz="1400" kern="0" dirty="0"/>
              <a:t>H</a:t>
            </a:r>
            <a:r>
              <a:rPr lang="zh-CN" altLang="en-US" sz="1400" kern="0" dirty="0"/>
              <a:t>、</a:t>
            </a:r>
            <a:r>
              <a:rPr lang="en-US" altLang="zh-CN" sz="1400" kern="0" dirty="0"/>
              <a:t>F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en-US" altLang="zh-CN" sz="1400" kern="0" dirty="0"/>
              <a:t>                * </a:t>
            </a:r>
            <a:r>
              <a:rPr lang="zh-CN" altLang="en-US" sz="1400" kern="0" dirty="0"/>
              <a:t>设置结点</a:t>
            </a:r>
            <a:r>
              <a:rPr lang="en-US" altLang="zh-CN" sz="1400" kern="0" dirty="0"/>
              <a:t>n</a:t>
            </a:r>
            <a:r>
              <a:rPr lang="zh-CN" altLang="en-US" sz="1400" kern="0" dirty="0"/>
              <a:t>的父结点为结点</a:t>
            </a:r>
            <a:r>
              <a:rPr lang="en-US" altLang="zh-CN" sz="1400" kern="0" dirty="0"/>
              <a:t>m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en-US" altLang="zh-CN" sz="1400" kern="0" dirty="0"/>
              <a:t>                * </a:t>
            </a:r>
            <a:r>
              <a:rPr lang="zh-CN" altLang="en-US" sz="1400" kern="0" dirty="0"/>
              <a:t>将结点</a:t>
            </a:r>
            <a:r>
              <a:rPr lang="en-US" altLang="zh-CN" sz="1400" kern="0" dirty="0"/>
              <a:t>n</a:t>
            </a:r>
            <a:r>
              <a:rPr lang="zh-CN" altLang="en-US" sz="1400" kern="0" dirty="0"/>
              <a:t>加入</a:t>
            </a:r>
            <a:r>
              <a:rPr lang="en-US" altLang="zh-CN" sz="1400" kern="0" dirty="0"/>
              <a:t>open list</a:t>
            </a:r>
            <a:r>
              <a:rPr lang="zh-CN" altLang="en-US" sz="1400" kern="0" dirty="0"/>
              <a:t>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01AEA2-C84D-4ADD-B4C4-DA57CA400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969" y="1115737"/>
            <a:ext cx="4461662" cy="557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2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内容占位符 2">
            <a:extLst>
              <a:ext uri="{FF2B5EF4-FFF2-40B4-BE49-F238E27FC236}">
                <a16:creationId xmlns:a16="http://schemas.microsoft.com/office/drawing/2014/main" id="{7AE73FCD-EE22-4B26-9174-D69A46A4C7C1}"/>
              </a:ext>
            </a:extLst>
          </p:cNvPr>
          <p:cNvSpPr txBox="1">
            <a:spLocks/>
          </p:cNvSpPr>
          <p:nvPr/>
        </p:nvSpPr>
        <p:spPr bwMode="auto">
          <a:xfrm>
            <a:off x="5970689" y="1702038"/>
            <a:ext cx="5803446" cy="89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2">
              <a:spcAft>
                <a:spcPts val="600"/>
              </a:spcAft>
            </a:pPr>
            <a:endParaRPr lang="en-US" altLang="zh-CN" sz="1400" kern="0" dirty="0"/>
          </a:p>
          <a:p>
            <a:pPr lvl="2">
              <a:spcAft>
                <a:spcPts val="600"/>
              </a:spcAft>
            </a:pPr>
            <a:r>
              <a:rPr lang="zh-CN" altLang="en-US" sz="2000" dirty="0"/>
              <a:t>检测代价</a:t>
            </a:r>
            <a:endParaRPr lang="en-US" altLang="zh-CN" sz="20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 3</a:t>
            </a:r>
            <a:endParaRPr lang="zh-CN" altLang="en-US" dirty="0"/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EF8B0A84-1538-4288-9BC8-A3FD5A12509C}"/>
              </a:ext>
            </a:extLst>
          </p:cNvPr>
          <p:cNvSpPr txBox="1">
            <a:spLocks/>
          </p:cNvSpPr>
          <p:nvPr/>
        </p:nvSpPr>
        <p:spPr bwMode="auto">
          <a:xfrm>
            <a:off x="439394" y="1049739"/>
            <a:ext cx="5550774" cy="1121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kern="0" dirty="0">
                <a:solidFill>
                  <a:srgbClr val="0070C0"/>
                </a:solidFill>
              </a:rPr>
              <a:t>核心代码</a:t>
            </a:r>
            <a:endParaRPr lang="en-US" altLang="zh-CN" sz="2800" b="1" kern="0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altLang="zh-CN" sz="2400" b="1" kern="0" dirty="0" err="1"/>
              <a:t>Gtest</a:t>
            </a:r>
            <a:r>
              <a:rPr lang="zh-CN" altLang="en-US" sz="2400" b="1" kern="0" dirty="0"/>
              <a:t>检测代码</a:t>
            </a:r>
            <a:endParaRPr lang="en-US" altLang="zh-CN" sz="2400" b="1" kern="0" dirty="0"/>
          </a:p>
          <a:p>
            <a:pPr lvl="2">
              <a:spcAft>
                <a:spcPts val="600"/>
              </a:spcAft>
            </a:pPr>
            <a:r>
              <a:rPr lang="zh-CN" altLang="en-US" sz="2000" dirty="0"/>
              <a:t>检测路径</a:t>
            </a:r>
            <a:endParaRPr lang="en-US" altLang="zh-CN" sz="2000" dirty="0"/>
          </a:p>
          <a:p>
            <a:pPr marL="344170" lvl="1" indent="0">
              <a:spcAft>
                <a:spcPts val="600"/>
              </a:spcAft>
              <a:buNone/>
            </a:pPr>
            <a:endParaRPr lang="zh-CN" altLang="en-US" sz="1400" kern="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C0AA3A-B3AC-49F1-AE3C-44ACB8A9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550542"/>
            <a:ext cx="5342472" cy="34379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D80B58-CD15-4B88-A69D-BB4325A2C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835" y="2542378"/>
            <a:ext cx="5342472" cy="259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93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内容占位符 2">
            <a:extLst>
              <a:ext uri="{FF2B5EF4-FFF2-40B4-BE49-F238E27FC236}">
                <a16:creationId xmlns:a16="http://schemas.microsoft.com/office/drawing/2014/main" id="{7AE73FCD-EE22-4B26-9174-D69A46A4C7C1}"/>
              </a:ext>
            </a:extLst>
          </p:cNvPr>
          <p:cNvSpPr txBox="1">
            <a:spLocks/>
          </p:cNvSpPr>
          <p:nvPr/>
        </p:nvSpPr>
        <p:spPr bwMode="auto">
          <a:xfrm>
            <a:off x="6089105" y="1493634"/>
            <a:ext cx="5803446" cy="89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spcAft>
                <a:spcPts val="600"/>
              </a:spcAft>
            </a:pPr>
            <a:r>
              <a:rPr lang="zh-CN" altLang="en-US" sz="2400" b="1" kern="0" dirty="0"/>
              <a:t>编译输出</a:t>
            </a:r>
            <a:endParaRPr lang="en-US" altLang="zh-CN" sz="2400" b="1" kern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 3</a:t>
            </a:r>
            <a:endParaRPr lang="zh-CN" altLang="en-US" dirty="0"/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EF8B0A84-1538-4288-9BC8-A3FD5A12509C}"/>
              </a:ext>
            </a:extLst>
          </p:cNvPr>
          <p:cNvSpPr txBox="1">
            <a:spLocks/>
          </p:cNvSpPr>
          <p:nvPr/>
        </p:nvSpPr>
        <p:spPr bwMode="auto">
          <a:xfrm>
            <a:off x="439394" y="1049739"/>
            <a:ext cx="5550774" cy="448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kern="0" dirty="0">
                <a:solidFill>
                  <a:srgbClr val="0070C0"/>
                </a:solidFill>
              </a:rPr>
              <a:t>核心代码</a:t>
            </a:r>
            <a:endParaRPr lang="en-US" altLang="zh-CN" sz="2800" b="1" kern="0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altLang="zh-CN" sz="2400" b="1" kern="0" dirty="0" err="1"/>
              <a:t>Cmake</a:t>
            </a:r>
            <a:r>
              <a:rPr lang="zh-CN" altLang="en-US" sz="2400" b="1" kern="0" dirty="0"/>
              <a:t>代码</a:t>
            </a:r>
            <a:endParaRPr lang="en-US" altLang="zh-CN" sz="2400" b="1" kern="0" dirty="0"/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 err="1">
                <a:effectLst/>
                <a:latin typeface="Consolas" panose="020B0609020204030204" pitchFamily="49" charset="0"/>
              </a:rPr>
              <a:t>cmake_minimum_required</a:t>
            </a:r>
            <a:r>
              <a:rPr lang="en-US" altLang="zh-CN" sz="1050" b="0" dirty="0">
                <a:effectLst/>
                <a:latin typeface="Consolas" panose="020B0609020204030204" pitchFamily="49" charset="0"/>
              </a:rPr>
              <a:t>(VERSION 3.0.0)</a:t>
            </a:r>
            <a:br>
              <a:rPr lang="en-US" altLang="zh-CN" sz="1050" b="0" dirty="0">
                <a:effectLst/>
                <a:latin typeface="Consolas" panose="020B0609020204030204" pitchFamily="49" charset="0"/>
              </a:rPr>
            </a:br>
            <a:r>
              <a:rPr lang="en-US" altLang="zh-CN" sz="1050" b="0" dirty="0">
                <a:effectLst/>
                <a:latin typeface="Consolas" panose="020B0609020204030204" pitchFamily="49" charset="0"/>
              </a:rPr>
              <a:t>project(Assignment3 VERSION 0.2.0 LANGUAGES CXX)</a:t>
            </a:r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050" b="0" dirty="0">
                <a:effectLst/>
                <a:latin typeface="Consolas" panose="020B0609020204030204" pitchFamily="49" charset="0"/>
              </a:rPr>
              <a:t>设置输出路径</a:t>
            </a:r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>
                <a:effectLst/>
                <a:latin typeface="Consolas" panose="020B0609020204030204" pitchFamily="49" charset="0"/>
              </a:rPr>
              <a:t>set(EXECUTABLE_OUTPUT_PATH ${PROJECT_SOURCE_DIR}/build)</a:t>
            </a:r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050" b="0" dirty="0">
                <a:effectLst/>
                <a:latin typeface="Consolas" panose="020B0609020204030204" pitchFamily="49" charset="0"/>
              </a:rPr>
              <a:t>链接头文件路径</a:t>
            </a:r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 err="1">
                <a:effectLst/>
                <a:latin typeface="Consolas" panose="020B0609020204030204" pitchFamily="49" charset="0"/>
              </a:rPr>
              <a:t>include_directories</a:t>
            </a:r>
            <a:r>
              <a:rPr lang="en-US" altLang="zh-CN" sz="1050" b="0" dirty="0">
                <a:effectLst/>
                <a:latin typeface="Consolas" panose="020B0609020204030204" pitchFamily="49" charset="0"/>
              </a:rPr>
              <a:t>(${PROJECT_SOURCE_DIR}/include)</a:t>
            </a:r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050" b="0" dirty="0">
                <a:effectLst/>
                <a:latin typeface="Consolas" panose="020B0609020204030204" pitchFamily="49" charset="0"/>
              </a:rPr>
              <a:t>添加子目录</a:t>
            </a:r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 err="1">
                <a:effectLst/>
                <a:latin typeface="Consolas" panose="020B0609020204030204" pitchFamily="49" charset="0"/>
              </a:rPr>
              <a:t>add_subdirectory</a:t>
            </a:r>
            <a:r>
              <a:rPr lang="en-US" altLang="zh-CN" sz="1050" b="0" dirty="0">
                <a:effectLst/>
                <a:latin typeface="Consolas" panose="020B0609020204030204" pitchFamily="49" charset="0"/>
              </a:rPr>
              <a:t>(${PROJECT_SOURCE_DIR}/</a:t>
            </a:r>
            <a:r>
              <a:rPr lang="en-US" altLang="zh-CN" sz="1050" b="0" dirty="0" err="1">
                <a:effectLst/>
                <a:latin typeface="Consolas" panose="020B0609020204030204" pitchFamily="49" charset="0"/>
              </a:rPr>
              <a:t>src</a:t>
            </a:r>
            <a:r>
              <a:rPr lang="en-US" altLang="zh-CN" sz="1050" b="0" dirty="0">
                <a:effectLst/>
                <a:latin typeface="Consolas" panose="020B0609020204030204" pitchFamily="49" charset="0"/>
              </a:rPr>
              <a:t>)</a:t>
            </a:r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050" b="0" dirty="0">
                <a:effectLst/>
                <a:latin typeface="Consolas" panose="020B0609020204030204" pitchFamily="49" charset="0"/>
              </a:rPr>
              <a:t>编译可执行文件</a:t>
            </a:r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 err="1"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CN" sz="1050" b="0" dirty="0">
                <a:effectLst/>
                <a:latin typeface="Consolas" panose="020B0609020204030204" pitchFamily="49" charset="0"/>
              </a:rPr>
              <a:t>(${PROJECT_NAME} ${PROJECT_SOURCE_DIR}/test/MyAstar_test.cpp)</a:t>
            </a:r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050" b="0" dirty="0">
                <a:effectLst/>
                <a:latin typeface="Consolas" panose="020B0609020204030204" pitchFamily="49" charset="0"/>
              </a:rPr>
              <a:t>设置</a:t>
            </a:r>
            <a:r>
              <a:rPr lang="en-US" altLang="zh-CN" sz="1050" b="0" dirty="0" err="1">
                <a:effectLst/>
                <a:latin typeface="Consolas" panose="020B0609020204030204" pitchFamily="49" charset="0"/>
              </a:rPr>
              <a:t>gtest</a:t>
            </a:r>
            <a:r>
              <a:rPr lang="zh-CN" altLang="en-US" sz="1050" b="0" dirty="0">
                <a:effectLst/>
                <a:latin typeface="Consolas" panose="020B0609020204030204" pitchFamily="49" charset="0"/>
              </a:rPr>
              <a:t>变量</a:t>
            </a:r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>
                <a:effectLst/>
                <a:latin typeface="Consolas" panose="020B0609020204030204" pitchFamily="49" charset="0"/>
              </a:rPr>
              <a:t>set(GTEST_LIBS ${PROJECT_NAME} </a:t>
            </a:r>
            <a:r>
              <a:rPr lang="en-US" altLang="zh-CN" sz="1050" b="0" dirty="0" err="1">
                <a:effectLst/>
                <a:latin typeface="Consolas" panose="020B0609020204030204" pitchFamily="49" charset="0"/>
              </a:rPr>
              <a:t>libgtest.a</a:t>
            </a:r>
            <a:r>
              <a:rPr lang="en-US" altLang="zh-CN" sz="105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 err="1">
                <a:effectLst/>
                <a:latin typeface="Consolas" panose="020B0609020204030204" pitchFamily="49" charset="0"/>
              </a:rPr>
              <a:t>libgtest_main.a</a:t>
            </a:r>
            <a:r>
              <a:rPr lang="en-US" altLang="zh-CN" sz="105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 err="1">
                <a:effectLst/>
                <a:latin typeface="Consolas" panose="020B0609020204030204" pitchFamily="49" charset="0"/>
              </a:rPr>
              <a:t>pthread</a:t>
            </a:r>
            <a:r>
              <a:rPr lang="en-US" altLang="zh-CN" sz="1050" b="0" dirty="0">
                <a:effectLst/>
                <a:latin typeface="Consolas" panose="020B0609020204030204" pitchFamily="49" charset="0"/>
              </a:rPr>
              <a:t>)</a:t>
            </a:r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050" b="0" dirty="0">
                <a:effectLst/>
                <a:latin typeface="Consolas" panose="020B0609020204030204" pitchFamily="49" charset="0"/>
              </a:rPr>
              <a:t>链接库</a:t>
            </a:r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 err="1"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CN" sz="1050" b="0" dirty="0">
                <a:effectLst/>
                <a:latin typeface="Consolas" panose="020B0609020204030204" pitchFamily="49" charset="0"/>
              </a:rPr>
              <a:t>(${PROJECT_NAME} </a:t>
            </a:r>
            <a:r>
              <a:rPr lang="en-US" altLang="zh-CN" sz="1050" b="0" dirty="0" err="1">
                <a:effectLst/>
                <a:latin typeface="Consolas" panose="020B0609020204030204" pitchFamily="49" charset="0"/>
              </a:rPr>
              <a:t>MyAstar</a:t>
            </a:r>
            <a:r>
              <a:rPr lang="en-US" altLang="zh-CN" sz="1050" b="0" dirty="0">
                <a:effectLst/>
                <a:latin typeface="Consolas" panose="020B0609020204030204" pitchFamily="49" charset="0"/>
              </a:rPr>
              <a:t>)</a:t>
            </a:r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 err="1"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CN" sz="1050" b="0" dirty="0">
                <a:effectLst/>
                <a:latin typeface="Consolas" panose="020B0609020204030204" pitchFamily="49" charset="0"/>
              </a:rPr>
              <a:t>(${PROJEXT_NAME} ${GTEST_LIBS})</a:t>
            </a:r>
            <a:br>
              <a:rPr lang="en-US" altLang="zh-CN" sz="105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zh-CN" altLang="en-US" sz="1400" kern="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F52974-DC67-48D2-A47D-59F0DE4AA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834" y="2064896"/>
            <a:ext cx="5924000" cy="224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51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内容占位符 2">
            <a:extLst>
              <a:ext uri="{FF2B5EF4-FFF2-40B4-BE49-F238E27FC236}">
                <a16:creationId xmlns:a16="http://schemas.microsoft.com/office/drawing/2014/main" id="{7AE73FCD-EE22-4B26-9174-D69A46A4C7C1}"/>
              </a:ext>
            </a:extLst>
          </p:cNvPr>
          <p:cNvSpPr txBox="1">
            <a:spLocks/>
          </p:cNvSpPr>
          <p:nvPr/>
        </p:nvSpPr>
        <p:spPr bwMode="auto">
          <a:xfrm>
            <a:off x="6089105" y="1620178"/>
            <a:ext cx="5803446" cy="89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spcAft>
                <a:spcPts val="600"/>
              </a:spcAft>
            </a:pPr>
            <a:r>
              <a:rPr lang="zh-CN" altLang="en-US" sz="2400" b="1" kern="0" dirty="0"/>
              <a:t>编译输出</a:t>
            </a:r>
            <a:endParaRPr lang="en-US" altLang="zh-CN" sz="2400" b="1" kern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 3</a:t>
            </a:r>
            <a:endParaRPr lang="zh-CN" altLang="en-US" dirty="0"/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EF8B0A84-1538-4288-9BC8-A3FD5A12509C}"/>
              </a:ext>
            </a:extLst>
          </p:cNvPr>
          <p:cNvSpPr txBox="1">
            <a:spLocks/>
          </p:cNvSpPr>
          <p:nvPr/>
        </p:nvSpPr>
        <p:spPr bwMode="auto">
          <a:xfrm>
            <a:off x="439394" y="1049739"/>
            <a:ext cx="5550774" cy="1099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kern="0" dirty="0">
                <a:solidFill>
                  <a:srgbClr val="0070C0"/>
                </a:solidFill>
              </a:rPr>
              <a:t>核心代码</a:t>
            </a:r>
            <a:endParaRPr lang="en-US" altLang="zh-CN" sz="2800" b="1" kern="0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400" b="1" kern="0" dirty="0"/>
              <a:t>随机测试</a:t>
            </a:r>
            <a:endParaRPr lang="en-US" altLang="zh-CN" sz="2400" b="1" kern="0" dirty="0"/>
          </a:p>
          <a:p>
            <a:pPr marL="344170" lvl="1" indent="0">
              <a:spcAft>
                <a:spcPts val="600"/>
              </a:spcAft>
              <a:buNone/>
            </a:pPr>
            <a:endParaRPr lang="zh-CN" altLang="en-US" sz="1400" kern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429034-0D04-4C45-8FD6-2908AAB37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76" y="2089388"/>
            <a:ext cx="4634843" cy="43055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E4802C-24B0-4242-83B8-FFF82ADC1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64896"/>
            <a:ext cx="2687320" cy="9499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B18A49-CD4C-4374-8BDE-D624C7CB3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8560" y="2064896"/>
            <a:ext cx="3342410" cy="39579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4968AB4-9D7A-4CA2-9B65-BD9A48ED4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105" y="3014809"/>
            <a:ext cx="2694215" cy="327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5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 3 </a:t>
            </a:r>
            <a:r>
              <a:rPr lang="zh-CN" altLang="en-US" dirty="0"/>
              <a:t>多起点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EE572B-73E8-4C49-9E5F-3852933A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211" y="1564640"/>
            <a:ext cx="1979990" cy="42575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DC4B54-E8E6-410E-A866-4EFD39BED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668" y="2661920"/>
            <a:ext cx="2455494" cy="168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86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实习总结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96752"/>
            <a:ext cx="5478731" cy="493417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存在问题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400" b="1" dirty="0">
                <a:cs typeface="+mn-cs"/>
              </a:rPr>
              <a:t>编写代码不熟练</a:t>
            </a:r>
            <a:endParaRPr lang="en-US" altLang="zh-CN" sz="2400" b="1" dirty="0">
              <a:cs typeface="+mn-cs"/>
            </a:endParaRPr>
          </a:p>
          <a:p>
            <a:pPr lvl="2">
              <a:spcAft>
                <a:spcPts val="600"/>
              </a:spcAft>
            </a:pPr>
            <a:r>
              <a:rPr lang="zh-CN" altLang="en-US" sz="1800" dirty="0"/>
              <a:t>各种低级错误时常出现</a:t>
            </a:r>
            <a:endParaRPr lang="en-US" altLang="zh-CN" sz="1800" dirty="0"/>
          </a:p>
          <a:p>
            <a:pPr lvl="2">
              <a:spcAft>
                <a:spcPts val="600"/>
              </a:spcAft>
            </a:pPr>
            <a:r>
              <a:rPr lang="zh-CN" altLang="en-US" sz="1800" dirty="0"/>
              <a:t>内存不能合理释放</a:t>
            </a:r>
            <a:endParaRPr lang="en-US" altLang="zh-CN" sz="1800" dirty="0"/>
          </a:p>
          <a:p>
            <a:pPr lvl="2">
              <a:spcAft>
                <a:spcPts val="600"/>
              </a:spcAft>
            </a:pPr>
            <a:r>
              <a:rPr lang="zh-CN" altLang="en-US" sz="1800" dirty="0"/>
              <a:t>异常处理：指针犯错</a:t>
            </a:r>
            <a:endParaRPr lang="en-US" altLang="zh-CN" sz="1800" dirty="0"/>
          </a:p>
          <a:p>
            <a:pPr lvl="2">
              <a:spcAft>
                <a:spcPts val="600"/>
              </a:spcAft>
            </a:pPr>
            <a:r>
              <a:rPr lang="zh-CN" altLang="en-US" sz="1800" dirty="0"/>
              <a:t>现代写法运用不熟，止于理论</a:t>
            </a:r>
            <a:endParaRPr lang="en-US" altLang="zh-CN" sz="1800" dirty="0"/>
          </a:p>
          <a:p>
            <a:pPr lvl="1">
              <a:spcAft>
                <a:spcPts val="600"/>
              </a:spcAft>
            </a:pPr>
            <a:r>
              <a:rPr lang="zh-CN" altLang="en-US" sz="2400" b="1" dirty="0">
                <a:cs typeface="+mn-cs"/>
              </a:rPr>
              <a:t>问题抽象、模型建立有待提升</a:t>
            </a:r>
            <a:endParaRPr lang="en-US" altLang="zh-CN" sz="2400" b="1" dirty="0">
              <a:cs typeface="+mn-cs"/>
            </a:endParaRPr>
          </a:p>
          <a:p>
            <a:pPr lvl="1">
              <a:spcAft>
                <a:spcPts val="600"/>
              </a:spcAft>
            </a:pPr>
            <a:r>
              <a:rPr lang="zh-CN" altLang="en-US" sz="2400" b="1" dirty="0">
                <a:cs typeface="+mn-cs"/>
              </a:rPr>
              <a:t>代码冗余、精简能力不足</a:t>
            </a:r>
            <a:endParaRPr lang="en-US" altLang="zh-CN" sz="2400" b="1" dirty="0">
              <a:cs typeface="+mn-cs"/>
            </a:endParaRPr>
          </a:p>
          <a:p>
            <a:pPr lvl="1">
              <a:spcAft>
                <a:spcPts val="600"/>
              </a:spcAft>
            </a:pPr>
            <a:r>
              <a:rPr lang="en-US" altLang="zh-CN" sz="2400" b="1" dirty="0" err="1">
                <a:cs typeface="+mn-cs"/>
              </a:rPr>
              <a:t>VScode</a:t>
            </a:r>
            <a:r>
              <a:rPr lang="zh-CN" altLang="en-US" sz="2400" b="1" dirty="0">
                <a:cs typeface="+mn-cs"/>
              </a:rPr>
              <a:t>运用不熟练</a:t>
            </a:r>
            <a:endParaRPr lang="en-US" altLang="zh-CN" sz="2400" b="1" dirty="0">
              <a:cs typeface="+mn-cs"/>
            </a:endParaRPr>
          </a:p>
          <a:p>
            <a:pPr marL="693420" lvl="2" indent="0">
              <a:spcAft>
                <a:spcPts val="600"/>
              </a:spcAft>
              <a:buNone/>
            </a:pPr>
            <a:endParaRPr lang="en-US" altLang="zh-CN" sz="2100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9E5CA25-7833-45F0-8517-B6997838C6B2}"/>
              </a:ext>
            </a:extLst>
          </p:cNvPr>
          <p:cNvSpPr txBox="1">
            <a:spLocks/>
          </p:cNvSpPr>
          <p:nvPr/>
        </p:nvSpPr>
        <p:spPr bwMode="auto">
          <a:xfrm>
            <a:off x="6516460" y="1196751"/>
            <a:ext cx="5478731" cy="493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kern="0" dirty="0">
                <a:solidFill>
                  <a:srgbClr val="0070C0"/>
                </a:solidFill>
              </a:rPr>
              <a:t>努力方向</a:t>
            </a:r>
            <a:endParaRPr lang="en-US" altLang="zh-CN" sz="2800" b="1" kern="0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400" b="1" kern="0" dirty="0"/>
              <a:t>坚持学习与实践，积累经验</a:t>
            </a:r>
            <a:endParaRPr lang="en-US" altLang="zh-CN" sz="2400" b="1" kern="0" dirty="0"/>
          </a:p>
          <a:p>
            <a:pPr lvl="1">
              <a:spcAft>
                <a:spcPts val="600"/>
              </a:spcAft>
            </a:pPr>
            <a:r>
              <a:rPr lang="zh-CN" altLang="en-US" sz="2400" b="1" kern="0" dirty="0"/>
              <a:t>深入理解内存管理</a:t>
            </a:r>
            <a:endParaRPr lang="en-US" altLang="zh-CN" sz="2400" b="1" kern="0" dirty="0"/>
          </a:p>
          <a:p>
            <a:pPr lvl="1">
              <a:spcAft>
                <a:spcPts val="600"/>
              </a:spcAft>
            </a:pPr>
            <a:r>
              <a:rPr lang="zh-CN" altLang="en-US" sz="2400" b="1" kern="0" dirty="0"/>
              <a:t>阅读官方手册，学习优质代码</a:t>
            </a:r>
            <a:endParaRPr lang="en-US" altLang="zh-CN" sz="2400" b="1" kern="0" dirty="0"/>
          </a:p>
          <a:p>
            <a:pPr lvl="1">
              <a:spcAft>
                <a:spcPts val="600"/>
              </a:spcAft>
            </a:pPr>
            <a:r>
              <a:rPr lang="zh-CN" altLang="en-US" sz="2400" b="1" kern="0" dirty="0"/>
              <a:t>实践中有意识练习使用现代写法</a:t>
            </a:r>
            <a:endParaRPr lang="en-US" altLang="zh-CN" sz="2400" b="1" kern="0" dirty="0"/>
          </a:p>
          <a:p>
            <a:pPr lvl="1">
              <a:spcAft>
                <a:spcPts val="600"/>
              </a:spcAft>
            </a:pPr>
            <a:r>
              <a:rPr lang="zh-CN" altLang="en-US" sz="2400" b="1" kern="0" dirty="0"/>
              <a:t>利用继承与多态</a:t>
            </a:r>
            <a:endParaRPr lang="en-US" altLang="zh-CN" sz="2400" b="1" kern="0" dirty="0"/>
          </a:p>
        </p:txBody>
      </p:sp>
    </p:spTree>
    <p:extLst>
      <p:ext uri="{BB962C8B-B14F-4D97-AF65-F5344CB8AC3E}">
        <p14:creationId xmlns:p14="http://schemas.microsoft.com/office/powerpoint/2010/main" val="4059226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414936-1E24-DC49-8865-8648EB5D2806}"/>
              </a:ext>
            </a:extLst>
          </p:cNvPr>
          <p:cNvSpPr txBox="1"/>
          <p:nvPr/>
        </p:nvSpPr>
        <p:spPr>
          <a:xfrm>
            <a:off x="5104097" y="216956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个人简介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747002-619A-7D41-9183-6C401B926C47}"/>
              </a:ext>
            </a:extLst>
          </p:cNvPr>
          <p:cNvSpPr txBox="1"/>
          <p:nvPr/>
        </p:nvSpPr>
        <p:spPr>
          <a:xfrm>
            <a:off x="5097405" y="3043289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C9D592-14E3-CE4D-99F9-38820BAA1356}"/>
              </a:ext>
            </a:extLst>
          </p:cNvPr>
          <p:cNvSpPr txBox="1"/>
          <p:nvPr/>
        </p:nvSpPr>
        <p:spPr>
          <a:xfrm>
            <a:off x="5104965" y="391701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2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17F65BBE-C435-1647-B769-47EC65057899}"/>
              </a:ext>
            </a:extLst>
          </p:cNvPr>
          <p:cNvSpPr/>
          <p:nvPr/>
        </p:nvSpPr>
        <p:spPr>
          <a:xfrm>
            <a:off x="4106763" y="2038707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8C12D7-6A27-4E49-AD98-868DED788A01}"/>
              </a:ext>
            </a:extLst>
          </p:cNvPr>
          <p:cNvSpPr txBox="1"/>
          <p:nvPr/>
        </p:nvSpPr>
        <p:spPr>
          <a:xfrm>
            <a:off x="4106763" y="216956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0BB7EC6F-275E-BA41-A36D-C0C064D8B622}"/>
              </a:ext>
            </a:extLst>
          </p:cNvPr>
          <p:cNvSpPr/>
          <p:nvPr/>
        </p:nvSpPr>
        <p:spPr>
          <a:xfrm>
            <a:off x="4100071" y="2917075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F2B06B-2BFD-B540-9CC5-FB74B9CA12A6}"/>
              </a:ext>
            </a:extLst>
          </p:cNvPr>
          <p:cNvSpPr txBox="1"/>
          <p:nvPr/>
        </p:nvSpPr>
        <p:spPr>
          <a:xfrm>
            <a:off x="4093460" y="3039909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30099B3A-D604-7043-9409-74D6F719B202}"/>
              </a:ext>
            </a:extLst>
          </p:cNvPr>
          <p:cNvSpPr/>
          <p:nvPr/>
        </p:nvSpPr>
        <p:spPr>
          <a:xfrm>
            <a:off x="4107631" y="379544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181827-09FF-134F-840D-3F875F5D0BD7}"/>
              </a:ext>
            </a:extLst>
          </p:cNvPr>
          <p:cNvSpPr txBox="1"/>
          <p:nvPr/>
        </p:nvSpPr>
        <p:spPr>
          <a:xfrm>
            <a:off x="4098943" y="391272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7D3FB3-D133-4713-A1F7-5394FCC340FE}"/>
              </a:ext>
            </a:extLst>
          </p:cNvPr>
          <p:cNvSpPr txBox="1"/>
          <p:nvPr/>
        </p:nvSpPr>
        <p:spPr>
          <a:xfrm>
            <a:off x="5097405" y="474430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感兴趣的内容</a:t>
            </a: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C163A7E9-DE66-4ABB-9CA4-E60B51F92275}"/>
              </a:ext>
            </a:extLst>
          </p:cNvPr>
          <p:cNvSpPr/>
          <p:nvPr/>
        </p:nvSpPr>
        <p:spPr>
          <a:xfrm>
            <a:off x="4100071" y="462273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4A9FCF-0D80-4E7A-90BC-B5907A158FB8}"/>
              </a:ext>
            </a:extLst>
          </p:cNvPr>
          <p:cNvSpPr txBox="1"/>
          <p:nvPr/>
        </p:nvSpPr>
        <p:spPr>
          <a:xfrm>
            <a:off x="4091383" y="474001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2137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EDA</a:t>
            </a:r>
            <a:r>
              <a:rPr lang="zh-CN" altLang="en-US" dirty="0"/>
              <a:t>实习总结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学习</a:t>
            </a:r>
            <a:r>
              <a:rPr lang="en-US" altLang="zh-CN" sz="2800" b="1" dirty="0">
                <a:solidFill>
                  <a:srgbClr val="0070C0"/>
                </a:solidFill>
              </a:rPr>
              <a:t>EDA</a:t>
            </a:r>
            <a:r>
              <a:rPr lang="zh-CN" altLang="en-US" sz="2800" b="1" dirty="0">
                <a:solidFill>
                  <a:srgbClr val="0070C0"/>
                </a:solidFill>
              </a:rPr>
              <a:t>基础知识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altLang="zh-CN" sz="2000" dirty="0"/>
              <a:t>《</a:t>
            </a:r>
            <a:r>
              <a:rPr lang="zh-CN" altLang="en-US" sz="2000" dirty="0"/>
              <a:t>数字集成电路物理设计</a:t>
            </a:r>
            <a:r>
              <a:rPr lang="en-US" altLang="zh-CN" sz="2000" dirty="0"/>
              <a:t>》</a:t>
            </a:r>
          </a:p>
          <a:p>
            <a:pPr lvl="1">
              <a:spcAft>
                <a:spcPts val="600"/>
              </a:spcAft>
            </a:pPr>
            <a:r>
              <a:rPr lang="en-US" altLang="zh-CN" sz="2000" dirty="0"/>
              <a:t>《</a:t>
            </a:r>
            <a:r>
              <a:rPr lang="zh-CN" altLang="en-US" sz="2000" dirty="0"/>
              <a:t>超大规模集成电路物理设计 从图分割到时序收敛</a:t>
            </a:r>
            <a:r>
              <a:rPr lang="en-US" altLang="zh-CN" sz="2000" dirty="0"/>
              <a:t>》</a:t>
            </a:r>
          </a:p>
          <a:p>
            <a:pPr lvl="1">
              <a:spcAft>
                <a:spcPts val="600"/>
              </a:spcAft>
            </a:pPr>
            <a:r>
              <a:rPr lang="en-US" altLang="zh-CN" sz="2000" dirty="0"/>
              <a:t>《EDA</a:t>
            </a:r>
            <a:r>
              <a:rPr lang="zh-CN" altLang="en-US" sz="2000" dirty="0"/>
              <a:t>设计流程</a:t>
            </a:r>
            <a:r>
              <a:rPr lang="en-US" altLang="zh-CN" sz="2000" dirty="0"/>
              <a:t>》</a:t>
            </a:r>
          </a:p>
          <a:p>
            <a:pPr lvl="1">
              <a:spcAft>
                <a:spcPts val="600"/>
              </a:spcAft>
            </a:pPr>
            <a:r>
              <a:rPr lang="en-US" altLang="zh-CN" sz="2000" dirty="0"/>
              <a:t>《</a:t>
            </a:r>
            <a:r>
              <a:rPr lang="zh-CN" altLang="en-US" sz="2000" dirty="0"/>
              <a:t>数字</a:t>
            </a:r>
            <a:r>
              <a:rPr lang="en-US" altLang="zh-CN" sz="2000" dirty="0"/>
              <a:t>IC</a:t>
            </a:r>
            <a:r>
              <a:rPr lang="zh-CN" altLang="en-US" sz="2000" dirty="0"/>
              <a:t>后端设计</a:t>
            </a:r>
            <a:r>
              <a:rPr lang="en-US" altLang="zh-CN" sz="2000" dirty="0"/>
              <a:t>》</a:t>
            </a:r>
          </a:p>
          <a:p>
            <a:pPr lvl="1">
              <a:spcAft>
                <a:spcPts val="600"/>
              </a:spcAft>
            </a:pPr>
            <a:r>
              <a:rPr lang="en-US" altLang="zh-CN" sz="2000" dirty="0"/>
              <a:t>《</a:t>
            </a:r>
            <a:r>
              <a:rPr lang="zh-CN" altLang="en-US" sz="2000" dirty="0"/>
              <a:t>集成电路静态时序分析与建模</a:t>
            </a:r>
            <a:r>
              <a:rPr lang="en-US" altLang="zh-CN" sz="2000" dirty="0"/>
              <a:t>》</a:t>
            </a:r>
          </a:p>
          <a:p>
            <a:pPr>
              <a:spcAft>
                <a:spcPts val="600"/>
              </a:spcAft>
            </a:pPr>
            <a:r>
              <a:rPr lang="en-US" altLang="zh-CN" sz="2800" b="1" dirty="0">
                <a:solidFill>
                  <a:srgbClr val="0070C0"/>
                </a:solidFill>
              </a:rPr>
              <a:t>iEDA</a:t>
            </a:r>
            <a:r>
              <a:rPr lang="zh-CN" altLang="en-US" sz="2800" b="1" dirty="0">
                <a:solidFill>
                  <a:srgbClr val="0070C0"/>
                </a:solidFill>
              </a:rPr>
              <a:t>流程实践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跑通工艺</a:t>
            </a:r>
            <a:r>
              <a:rPr lang="en-US" altLang="zh-CN" sz="2000" dirty="0"/>
              <a:t>sky130</a:t>
            </a:r>
            <a:r>
              <a:rPr lang="zh-CN" altLang="en-US" sz="2000" dirty="0"/>
              <a:t> </a:t>
            </a:r>
            <a:r>
              <a:rPr lang="en-US" altLang="zh-CN" sz="2000" dirty="0" err="1"/>
              <a:t>gcd</a:t>
            </a:r>
            <a:r>
              <a:rPr lang="zh-CN" altLang="en-US" sz="2000" dirty="0"/>
              <a:t>设计与</a:t>
            </a:r>
            <a:r>
              <a:rPr lang="en-US" altLang="zh-CN" sz="2000" dirty="0" err="1"/>
              <a:t>uart</a:t>
            </a:r>
            <a:r>
              <a:rPr lang="zh-CN" altLang="en-US" sz="2000" dirty="0"/>
              <a:t>设计，进行相关数据的统计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en-US" altLang="zh-CN" sz="2800" b="1" dirty="0">
                <a:solidFill>
                  <a:srgbClr val="0070C0"/>
                </a:solidFill>
              </a:rPr>
              <a:t>iEDA</a:t>
            </a:r>
            <a:r>
              <a:rPr lang="zh-CN" altLang="en-US" sz="2800" b="1" dirty="0">
                <a:solidFill>
                  <a:srgbClr val="0070C0"/>
                </a:solidFill>
              </a:rPr>
              <a:t>工程布局合法化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学习</a:t>
            </a:r>
            <a:r>
              <a:rPr lang="en-US" altLang="zh-CN" sz="2000" dirty="0"/>
              <a:t>Abacus</a:t>
            </a:r>
            <a:r>
              <a:rPr lang="zh-CN" altLang="en-US" sz="2000" dirty="0"/>
              <a:t>算法，阅读理解</a:t>
            </a:r>
            <a:r>
              <a:rPr lang="en-US" altLang="zh-CN" sz="2000" dirty="0"/>
              <a:t>iEDA</a:t>
            </a:r>
            <a:r>
              <a:rPr lang="zh-CN" altLang="en-US" sz="2000" dirty="0"/>
              <a:t>已实现代码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在</a:t>
            </a:r>
            <a:r>
              <a:rPr lang="en-US" altLang="zh-CN" sz="2000" dirty="0"/>
              <a:t>iEDA Abacus</a:t>
            </a:r>
            <a:r>
              <a:rPr lang="zh-CN" altLang="en-US" sz="2000" dirty="0"/>
              <a:t>算法的基础上实现</a:t>
            </a:r>
            <a:r>
              <a:rPr lang="en-US" altLang="zh-CN" sz="2000" dirty="0"/>
              <a:t>Tetris</a:t>
            </a:r>
            <a:r>
              <a:rPr lang="zh-CN" altLang="en-US" sz="2000" dirty="0"/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602979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EDA</a:t>
            </a:r>
            <a:r>
              <a:rPr lang="zh-CN" altLang="en-US" dirty="0"/>
              <a:t>基础知识</a:t>
            </a: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95AEE643-514A-4C31-9963-3FEAEB78448D}"/>
              </a:ext>
            </a:extLst>
          </p:cNvPr>
          <p:cNvSpPr txBox="1">
            <a:spLocks/>
          </p:cNvSpPr>
          <p:nvPr/>
        </p:nvSpPr>
        <p:spPr bwMode="auto">
          <a:xfrm>
            <a:off x="6908893" y="1292061"/>
            <a:ext cx="5011972" cy="493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just">
              <a:spcAft>
                <a:spcPts val="600"/>
              </a:spcAft>
            </a:pPr>
            <a:r>
              <a:rPr lang="zh-CN" altLang="en-US" sz="2400" b="1" kern="0" dirty="0"/>
              <a:t>输入设计、工艺文件</a:t>
            </a:r>
            <a:endParaRPr lang="en-US" altLang="zh-CN" sz="2400" b="1" kern="0" dirty="0"/>
          </a:p>
          <a:p>
            <a:pPr lvl="2" algn="just">
              <a:spcAft>
                <a:spcPts val="600"/>
              </a:spcAft>
            </a:pPr>
            <a:r>
              <a:rPr lang="en-US" altLang="zh-CN" sz="2000" kern="0" dirty="0"/>
              <a:t>RTL/netlist</a:t>
            </a:r>
            <a:r>
              <a:rPr lang="zh-CN" altLang="en-US" sz="2000" kern="0" dirty="0"/>
              <a:t>：硬件描述语言，电路功能的系统级、行为级、结构级描述语言</a:t>
            </a:r>
            <a:endParaRPr lang="en-US" altLang="zh-CN" sz="2000" kern="0" dirty="0"/>
          </a:p>
          <a:p>
            <a:pPr lvl="2" algn="just">
              <a:spcAft>
                <a:spcPts val="600"/>
              </a:spcAft>
            </a:pPr>
            <a:r>
              <a:rPr lang="en-US" altLang="zh-CN" sz="2000" kern="0" dirty="0"/>
              <a:t>LEF</a:t>
            </a:r>
            <a:r>
              <a:rPr lang="zh-CN" altLang="en-US" sz="2000" kern="0" dirty="0"/>
              <a:t>文件：物理库交换格式，自动布局布线的物理库文件，分为</a:t>
            </a:r>
            <a:r>
              <a:rPr lang="en-US" altLang="zh-CN" sz="2000" kern="0" dirty="0"/>
              <a:t>technology LEF</a:t>
            </a:r>
            <a:r>
              <a:rPr lang="zh-CN" altLang="en-US" sz="2000" kern="0" dirty="0"/>
              <a:t>与</a:t>
            </a:r>
            <a:r>
              <a:rPr lang="en-US" altLang="zh-CN" sz="2000" kern="0" dirty="0"/>
              <a:t>Cell LEF</a:t>
            </a:r>
          </a:p>
          <a:p>
            <a:pPr lvl="2" algn="just">
              <a:spcAft>
                <a:spcPts val="600"/>
              </a:spcAft>
            </a:pPr>
            <a:r>
              <a:rPr lang="en-US" altLang="zh-CN" sz="2000" kern="0" dirty="0"/>
              <a:t>Liberty</a:t>
            </a:r>
            <a:r>
              <a:rPr lang="zh-CN" altLang="en-US" sz="2000" kern="0" dirty="0"/>
              <a:t>文件：时序库，综合，时序分析的库文件</a:t>
            </a:r>
            <a:endParaRPr lang="en-US" altLang="zh-CN" sz="2000" kern="0" dirty="0"/>
          </a:p>
          <a:p>
            <a:pPr lvl="2" algn="just">
              <a:spcAft>
                <a:spcPts val="600"/>
              </a:spcAft>
            </a:pPr>
            <a:r>
              <a:rPr lang="en-US" altLang="zh-CN" sz="2000" kern="0" dirty="0"/>
              <a:t>SDC</a:t>
            </a:r>
            <a:r>
              <a:rPr lang="zh-CN" altLang="en-US" sz="2000" kern="0" dirty="0"/>
              <a:t>文件：对电路的时序、功耗、面积等进行约束，使芯片满足设计要求规范</a:t>
            </a:r>
            <a:endParaRPr lang="en-US" altLang="zh-CN" sz="2000" kern="0" dirty="0"/>
          </a:p>
          <a:p>
            <a:pPr lvl="2" algn="just">
              <a:spcAft>
                <a:spcPts val="600"/>
              </a:spcAft>
            </a:pPr>
            <a:r>
              <a:rPr lang="en-US" altLang="zh-CN" sz="2000" kern="0" dirty="0"/>
              <a:t>DEF</a:t>
            </a:r>
            <a:r>
              <a:rPr lang="zh-CN" altLang="en-US" sz="2000" kern="0" dirty="0"/>
              <a:t>文件：设计交换格式，布局布线后的电路网表文件，可用于寄生参数提取，功耗分析、电压降分析</a:t>
            </a:r>
            <a:endParaRPr lang="en-US" altLang="zh-CN" sz="2000" kern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ADF1E1-1799-4D9C-8B84-F4574BA29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0" y="1731267"/>
            <a:ext cx="71056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76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95AEE643-514A-4C31-9963-3FEAEB78448D}"/>
              </a:ext>
            </a:extLst>
          </p:cNvPr>
          <p:cNvSpPr txBox="1">
            <a:spLocks/>
          </p:cNvSpPr>
          <p:nvPr/>
        </p:nvSpPr>
        <p:spPr bwMode="auto">
          <a:xfrm>
            <a:off x="6908893" y="1292061"/>
            <a:ext cx="5011972" cy="493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just">
              <a:spcAft>
                <a:spcPts val="600"/>
              </a:spcAft>
            </a:pPr>
            <a:r>
              <a:rPr lang="zh-CN" altLang="en-US" sz="2400" b="1" kern="0" dirty="0"/>
              <a:t>逻辑综合</a:t>
            </a:r>
            <a:endParaRPr lang="en-US" altLang="zh-CN" sz="2400" b="1" kern="0" dirty="0"/>
          </a:p>
          <a:p>
            <a:pPr marL="344170" lvl="1" indent="0" algn="just">
              <a:spcAft>
                <a:spcPts val="600"/>
              </a:spcAft>
              <a:buNone/>
            </a:pPr>
            <a:r>
              <a:rPr lang="zh-CN" altLang="en-US" sz="2000" dirty="0"/>
              <a:t>将电路的行为级描述转换为工艺无关的寄存器传输级描述的过程，将前端的</a:t>
            </a:r>
            <a:r>
              <a:rPr lang="en-US" altLang="zh-CN" sz="2000" dirty="0"/>
              <a:t>RTL</a:t>
            </a:r>
            <a:r>
              <a:rPr lang="zh-CN" altLang="en-US" sz="2000" dirty="0"/>
              <a:t>代码映射到特定的工艺库上，添加约束信息，对</a:t>
            </a:r>
            <a:r>
              <a:rPr lang="en-US" altLang="zh-CN" sz="2000" dirty="0"/>
              <a:t>RTL</a:t>
            </a:r>
            <a:r>
              <a:rPr lang="zh-CN" altLang="en-US" sz="2000" dirty="0"/>
              <a:t>代码进行逻辑优化生成门级网表。</a:t>
            </a:r>
            <a:endParaRPr lang="en-US" altLang="zh-CN" sz="2000" dirty="0"/>
          </a:p>
          <a:p>
            <a:pPr lvl="1" algn="just">
              <a:spcAft>
                <a:spcPts val="600"/>
              </a:spcAft>
            </a:pPr>
            <a:r>
              <a:rPr lang="zh-CN" altLang="en-US" sz="2400" b="1" kern="0" dirty="0"/>
              <a:t>布图规划</a:t>
            </a:r>
            <a:endParaRPr lang="en-US" altLang="zh-CN" sz="2400" b="1" kern="0" dirty="0"/>
          </a:p>
          <a:p>
            <a:pPr marL="344170" lvl="1" indent="0" algn="just">
              <a:spcAft>
                <a:spcPts val="600"/>
              </a:spcAft>
              <a:buNone/>
            </a:pPr>
            <a:r>
              <a:rPr lang="zh-CN" altLang="en-US" sz="2000" kern="0" dirty="0"/>
              <a:t>将电路划分为小模块和对版图进行布图规划，从而确定块的轮廓线和引脚位置后，求解优化目标：</a:t>
            </a:r>
            <a:endParaRPr lang="en-US" altLang="zh-CN" sz="2000" kern="0" dirty="0"/>
          </a:p>
          <a:p>
            <a:pPr lvl="2" algn="just">
              <a:spcAft>
                <a:spcPts val="600"/>
              </a:spcAft>
            </a:pPr>
            <a:r>
              <a:rPr lang="zh-CN" altLang="en-US" sz="1700" kern="0" dirty="0"/>
              <a:t>确定芯片面积</a:t>
            </a:r>
            <a:endParaRPr lang="en-US" altLang="zh-CN" sz="1700" kern="0" dirty="0"/>
          </a:p>
          <a:p>
            <a:pPr lvl="2" algn="just">
              <a:spcAft>
                <a:spcPts val="600"/>
              </a:spcAft>
            </a:pPr>
            <a:r>
              <a:rPr lang="zh-CN" altLang="en-US" sz="1700" kern="0" dirty="0"/>
              <a:t>确保时序收敛</a:t>
            </a:r>
            <a:endParaRPr lang="en-US" altLang="zh-CN" sz="1700" kern="0" dirty="0"/>
          </a:p>
          <a:p>
            <a:pPr lvl="2" algn="just">
              <a:spcAft>
                <a:spcPts val="600"/>
              </a:spcAft>
            </a:pPr>
            <a:r>
              <a:rPr lang="zh-CN" altLang="en-US" sz="1700" kern="0" dirty="0"/>
              <a:t>确定</a:t>
            </a:r>
            <a:r>
              <a:rPr lang="en-US" altLang="zh-CN" sz="1700" kern="0" dirty="0"/>
              <a:t>IO</a:t>
            </a:r>
            <a:r>
              <a:rPr lang="zh-CN" altLang="en-US" sz="1700" kern="0" dirty="0"/>
              <a:t>位置</a:t>
            </a:r>
            <a:endParaRPr lang="en-US" altLang="zh-CN" sz="1700" kern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B9C5D3-BBEE-422D-B9A3-1E1FA749F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0" y="1731267"/>
            <a:ext cx="7105650" cy="4152900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3BE26E70-A97C-42A0-90EB-42E9B8820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22239"/>
            <a:ext cx="10959008" cy="930498"/>
          </a:xfrm>
        </p:spPr>
        <p:txBody>
          <a:bodyPr/>
          <a:lstStyle/>
          <a:p>
            <a:r>
              <a:rPr lang="en-US" altLang="zh-CN" dirty="0"/>
              <a:t>EDA</a:t>
            </a:r>
            <a:r>
              <a:rPr lang="zh-CN" altLang="en-US" dirty="0"/>
              <a:t>基础知识</a:t>
            </a:r>
          </a:p>
        </p:txBody>
      </p:sp>
    </p:spTree>
    <p:extLst>
      <p:ext uri="{BB962C8B-B14F-4D97-AF65-F5344CB8AC3E}">
        <p14:creationId xmlns:p14="http://schemas.microsoft.com/office/powerpoint/2010/main" val="3388645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414936-1E24-DC49-8865-8648EB5D2806}"/>
              </a:ext>
            </a:extLst>
          </p:cNvPr>
          <p:cNvSpPr txBox="1"/>
          <p:nvPr/>
        </p:nvSpPr>
        <p:spPr>
          <a:xfrm>
            <a:off x="5104097" y="216956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个人简介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747002-619A-7D41-9183-6C401B926C47}"/>
              </a:ext>
            </a:extLst>
          </p:cNvPr>
          <p:cNvSpPr txBox="1"/>
          <p:nvPr/>
        </p:nvSpPr>
        <p:spPr>
          <a:xfrm>
            <a:off x="5097405" y="3043289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C9D592-14E3-CE4D-99F9-38820BAA1356}"/>
              </a:ext>
            </a:extLst>
          </p:cNvPr>
          <p:cNvSpPr txBox="1"/>
          <p:nvPr/>
        </p:nvSpPr>
        <p:spPr>
          <a:xfrm>
            <a:off x="5104965" y="391701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17F65BBE-C435-1647-B769-47EC65057899}"/>
              </a:ext>
            </a:extLst>
          </p:cNvPr>
          <p:cNvSpPr/>
          <p:nvPr/>
        </p:nvSpPr>
        <p:spPr>
          <a:xfrm>
            <a:off x="4106763" y="2038707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8C12D7-6A27-4E49-AD98-868DED788A01}"/>
              </a:ext>
            </a:extLst>
          </p:cNvPr>
          <p:cNvSpPr txBox="1"/>
          <p:nvPr/>
        </p:nvSpPr>
        <p:spPr>
          <a:xfrm>
            <a:off x="4106763" y="216956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0BB7EC6F-275E-BA41-A36D-C0C064D8B622}"/>
              </a:ext>
            </a:extLst>
          </p:cNvPr>
          <p:cNvSpPr/>
          <p:nvPr/>
        </p:nvSpPr>
        <p:spPr>
          <a:xfrm>
            <a:off x="4100071" y="2917075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F2B06B-2BFD-B540-9CC5-FB74B9CA12A6}"/>
              </a:ext>
            </a:extLst>
          </p:cNvPr>
          <p:cNvSpPr txBox="1"/>
          <p:nvPr/>
        </p:nvSpPr>
        <p:spPr>
          <a:xfrm>
            <a:off x="4093460" y="3039909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30099B3A-D604-7043-9409-74D6F719B202}"/>
              </a:ext>
            </a:extLst>
          </p:cNvPr>
          <p:cNvSpPr/>
          <p:nvPr/>
        </p:nvSpPr>
        <p:spPr>
          <a:xfrm>
            <a:off x="4107631" y="379544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181827-09FF-134F-840D-3F875F5D0BD7}"/>
              </a:ext>
            </a:extLst>
          </p:cNvPr>
          <p:cNvSpPr txBox="1"/>
          <p:nvPr/>
        </p:nvSpPr>
        <p:spPr>
          <a:xfrm>
            <a:off x="4098943" y="391272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7D3FB3-D133-4713-A1F7-5394FCC340FE}"/>
              </a:ext>
            </a:extLst>
          </p:cNvPr>
          <p:cNvSpPr txBox="1"/>
          <p:nvPr/>
        </p:nvSpPr>
        <p:spPr>
          <a:xfrm>
            <a:off x="5097405" y="474430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感兴趣的内容</a:t>
            </a: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C163A7E9-DE66-4ABB-9CA4-E60B51F92275}"/>
              </a:ext>
            </a:extLst>
          </p:cNvPr>
          <p:cNvSpPr/>
          <p:nvPr/>
        </p:nvSpPr>
        <p:spPr>
          <a:xfrm>
            <a:off x="4100071" y="462273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4A9FCF-0D80-4E7A-90BC-B5907A158FB8}"/>
              </a:ext>
            </a:extLst>
          </p:cNvPr>
          <p:cNvSpPr txBox="1"/>
          <p:nvPr/>
        </p:nvSpPr>
        <p:spPr>
          <a:xfrm>
            <a:off x="4091383" y="474001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9051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95AEE643-514A-4C31-9963-3FEAEB78448D}"/>
              </a:ext>
            </a:extLst>
          </p:cNvPr>
          <p:cNvSpPr txBox="1">
            <a:spLocks/>
          </p:cNvSpPr>
          <p:nvPr/>
        </p:nvSpPr>
        <p:spPr bwMode="auto">
          <a:xfrm>
            <a:off x="6908893" y="1292061"/>
            <a:ext cx="5011972" cy="493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just">
              <a:spcAft>
                <a:spcPts val="600"/>
              </a:spcAft>
            </a:pPr>
            <a:r>
              <a:rPr lang="zh-CN" altLang="en-US" sz="2400" b="1" kern="0" dirty="0"/>
              <a:t>电源规划</a:t>
            </a:r>
            <a:endParaRPr lang="en-US" altLang="zh-CN" sz="2400" b="1" kern="0" dirty="0"/>
          </a:p>
          <a:p>
            <a:pPr marL="344170" lvl="1" indent="0" algn="just">
              <a:spcAft>
                <a:spcPts val="600"/>
              </a:spcAft>
              <a:buNone/>
            </a:pPr>
            <a:r>
              <a:rPr lang="zh-CN" altLang="en-US" sz="2000" dirty="0"/>
              <a:t>给芯片的供电设计出电源网络，主要工作为电源环线与电源条线的设置。</a:t>
            </a:r>
            <a:endParaRPr lang="en-US" altLang="zh-CN" sz="2000" dirty="0"/>
          </a:p>
          <a:p>
            <a:pPr marL="344170" lvl="1" indent="0" algn="just">
              <a:spcAft>
                <a:spcPts val="600"/>
              </a:spcAft>
              <a:buNone/>
            </a:pPr>
            <a:endParaRPr lang="en-US" altLang="zh-CN" sz="2000" dirty="0"/>
          </a:p>
          <a:p>
            <a:pPr lvl="1" algn="just">
              <a:spcAft>
                <a:spcPts val="600"/>
              </a:spcAft>
            </a:pPr>
            <a:r>
              <a:rPr lang="zh-CN" altLang="en-US" sz="2400" b="1" kern="0" dirty="0"/>
              <a:t>布局</a:t>
            </a:r>
            <a:endParaRPr lang="en-US" altLang="zh-CN" sz="2400" b="1" kern="0" dirty="0"/>
          </a:p>
          <a:p>
            <a:pPr marL="344170" lvl="1" indent="0" algn="just">
              <a:spcAft>
                <a:spcPts val="600"/>
              </a:spcAft>
              <a:buNone/>
            </a:pPr>
            <a:r>
              <a:rPr lang="zh-CN" altLang="en-US" sz="2000" kern="0" dirty="0"/>
              <a:t>对标准单元的布局。</a:t>
            </a:r>
            <a:endParaRPr lang="en-US" altLang="zh-CN" sz="2000" kern="0" dirty="0"/>
          </a:p>
          <a:p>
            <a:pPr lvl="2" algn="just">
              <a:spcAft>
                <a:spcPts val="600"/>
              </a:spcAft>
            </a:pPr>
            <a:r>
              <a:rPr lang="zh-CN" altLang="en-US" sz="1700" kern="0" dirty="0"/>
              <a:t>总体布局：忽略单元的形状、大小，允许违例的情况下进行全局定位和全局分布密度。</a:t>
            </a:r>
            <a:endParaRPr lang="en-US" altLang="zh-CN" sz="1700" kern="0" dirty="0"/>
          </a:p>
          <a:p>
            <a:pPr lvl="2" algn="just">
              <a:spcAft>
                <a:spcPts val="600"/>
              </a:spcAft>
            </a:pPr>
            <a:r>
              <a:rPr lang="zh-CN" altLang="en-US" sz="1700" kern="0" dirty="0"/>
              <a:t>合法化：消除重叠与违例。</a:t>
            </a:r>
            <a:endParaRPr lang="en-US" altLang="zh-CN" sz="1700" kern="0" dirty="0"/>
          </a:p>
          <a:p>
            <a:pPr lvl="2" algn="just">
              <a:spcAft>
                <a:spcPts val="600"/>
              </a:spcAft>
            </a:pPr>
            <a:r>
              <a:rPr lang="zh-CN" altLang="en-US" sz="1700" kern="0" dirty="0"/>
              <a:t>详细布局：通过局部操作交换单元，减小拥塞，降低时延，预防噪声。</a:t>
            </a:r>
            <a:endParaRPr lang="en-US" altLang="zh-CN" sz="1700" kern="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206131-3050-4707-A218-29D311E08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0" y="1731267"/>
            <a:ext cx="7105650" cy="415290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DA436FDB-7ABC-4772-A99B-DEC9C545D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22239"/>
            <a:ext cx="10959008" cy="930498"/>
          </a:xfrm>
        </p:spPr>
        <p:txBody>
          <a:bodyPr/>
          <a:lstStyle/>
          <a:p>
            <a:r>
              <a:rPr lang="en-US" altLang="zh-CN" dirty="0"/>
              <a:t>EDA</a:t>
            </a:r>
            <a:r>
              <a:rPr lang="zh-CN" altLang="en-US" dirty="0"/>
              <a:t>基础知识</a:t>
            </a:r>
          </a:p>
        </p:txBody>
      </p:sp>
    </p:spTree>
    <p:extLst>
      <p:ext uri="{BB962C8B-B14F-4D97-AF65-F5344CB8AC3E}">
        <p14:creationId xmlns:p14="http://schemas.microsoft.com/office/powerpoint/2010/main" val="1963286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95AEE643-514A-4C31-9963-3FEAEB78448D}"/>
              </a:ext>
            </a:extLst>
          </p:cNvPr>
          <p:cNvSpPr txBox="1">
            <a:spLocks/>
          </p:cNvSpPr>
          <p:nvPr/>
        </p:nvSpPr>
        <p:spPr bwMode="auto">
          <a:xfrm>
            <a:off x="6908893" y="1292061"/>
            <a:ext cx="5011972" cy="493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just">
              <a:spcAft>
                <a:spcPts val="600"/>
              </a:spcAft>
            </a:pPr>
            <a:r>
              <a:rPr lang="zh-CN" altLang="en-US" sz="2400" b="1" kern="0" dirty="0"/>
              <a:t>时钟树综合</a:t>
            </a:r>
            <a:endParaRPr lang="en-US" altLang="zh-CN" sz="2400" b="1" kern="0" dirty="0"/>
          </a:p>
          <a:p>
            <a:pPr marL="344170" lvl="1" indent="0" algn="just">
              <a:spcAft>
                <a:spcPts val="600"/>
              </a:spcAft>
              <a:buNone/>
            </a:pPr>
            <a:r>
              <a:rPr lang="zh-CN" altLang="en-US" sz="2000" dirty="0"/>
              <a:t>时钟的布线连接到各个寄存器单元，使时钟信号到达各个寄存器时，时钟延迟差异（</a:t>
            </a:r>
            <a:r>
              <a:rPr lang="en-US" altLang="zh-CN" sz="2000" dirty="0"/>
              <a:t>skew</a:t>
            </a:r>
            <a:r>
              <a:rPr lang="zh-CN" altLang="en-US" sz="2000" dirty="0"/>
              <a:t>）尽可能小。保证在最差的条件下，关键的时序要求得到满足。</a:t>
            </a:r>
            <a:endParaRPr lang="en-US" altLang="zh-CN" sz="2000" dirty="0"/>
          </a:p>
          <a:p>
            <a:pPr marL="344170" lvl="1" indent="0" algn="just">
              <a:spcAft>
                <a:spcPts val="600"/>
              </a:spcAft>
              <a:buNone/>
            </a:pPr>
            <a:endParaRPr lang="en-US" altLang="zh-CN" sz="2000" dirty="0"/>
          </a:p>
          <a:p>
            <a:pPr lvl="1" algn="just">
              <a:spcAft>
                <a:spcPts val="600"/>
              </a:spcAft>
            </a:pPr>
            <a:r>
              <a:rPr lang="zh-CN" altLang="en-US" sz="2400" b="1" kern="0" dirty="0"/>
              <a:t>布线</a:t>
            </a:r>
            <a:endParaRPr lang="en-US" altLang="zh-CN" sz="2400" b="1" kern="0" dirty="0"/>
          </a:p>
          <a:p>
            <a:pPr marL="344170" lvl="1" indent="0" algn="just">
              <a:spcAft>
                <a:spcPts val="600"/>
              </a:spcAft>
              <a:buNone/>
            </a:pPr>
            <a:r>
              <a:rPr lang="zh-CN" altLang="en-US" sz="2000" kern="0" dirty="0"/>
              <a:t>将模块、标准单元和</a:t>
            </a:r>
            <a:r>
              <a:rPr lang="en-US" altLang="zh-CN" sz="2000" kern="0" dirty="0"/>
              <a:t>IO</a:t>
            </a:r>
            <a:r>
              <a:rPr lang="zh-CN" altLang="en-US" sz="2000" kern="0" dirty="0"/>
              <a:t>接口单元按逻辑关系进行百分百互连。</a:t>
            </a:r>
            <a:endParaRPr lang="en-US" altLang="zh-CN" sz="1700" kern="0" dirty="0"/>
          </a:p>
          <a:p>
            <a:pPr lvl="2" algn="just">
              <a:spcAft>
                <a:spcPts val="600"/>
              </a:spcAft>
            </a:pPr>
            <a:r>
              <a:rPr lang="zh-CN" altLang="en-US" sz="1700" kern="0" dirty="0"/>
              <a:t>全局布线：为最终布线做好规划。使总连接线最短，关键延时最小。</a:t>
            </a:r>
            <a:endParaRPr lang="en-US" altLang="zh-CN" sz="1700" kern="0" dirty="0"/>
          </a:p>
          <a:p>
            <a:pPr lvl="2" algn="just">
              <a:spcAft>
                <a:spcPts val="600"/>
              </a:spcAft>
            </a:pPr>
            <a:r>
              <a:rPr lang="zh-CN" altLang="en-US" sz="1700" kern="0" dirty="0"/>
              <a:t>详细布局：局部布线具体实现。</a:t>
            </a:r>
            <a:endParaRPr lang="en-US" altLang="zh-CN" sz="1700" kern="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FFDB977-7972-4988-8AE7-28C3C2437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0" y="1731267"/>
            <a:ext cx="7105650" cy="415290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0777DE1D-6E2A-4254-8577-A8FA45D04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22239"/>
            <a:ext cx="10959008" cy="930498"/>
          </a:xfrm>
        </p:spPr>
        <p:txBody>
          <a:bodyPr/>
          <a:lstStyle/>
          <a:p>
            <a:r>
              <a:rPr lang="en-US" altLang="zh-CN" dirty="0"/>
              <a:t>EDA</a:t>
            </a:r>
            <a:r>
              <a:rPr lang="zh-CN" altLang="en-US" dirty="0"/>
              <a:t>基础知识</a:t>
            </a:r>
          </a:p>
        </p:txBody>
      </p:sp>
    </p:spTree>
    <p:extLst>
      <p:ext uri="{BB962C8B-B14F-4D97-AF65-F5344CB8AC3E}">
        <p14:creationId xmlns:p14="http://schemas.microsoft.com/office/powerpoint/2010/main" val="573677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95AEE643-514A-4C31-9963-3FEAEB78448D}"/>
              </a:ext>
            </a:extLst>
          </p:cNvPr>
          <p:cNvSpPr txBox="1">
            <a:spLocks/>
          </p:cNvSpPr>
          <p:nvPr/>
        </p:nvSpPr>
        <p:spPr bwMode="auto">
          <a:xfrm>
            <a:off x="6880318" y="1292061"/>
            <a:ext cx="5311682" cy="493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just">
              <a:spcAft>
                <a:spcPts val="600"/>
              </a:spcAft>
            </a:pPr>
            <a:r>
              <a:rPr lang="en-US" altLang="zh-CN" sz="2400" b="1" kern="0" dirty="0"/>
              <a:t>RC</a:t>
            </a:r>
            <a:r>
              <a:rPr lang="zh-CN" altLang="en-US" sz="2400" b="1" kern="0" dirty="0"/>
              <a:t>提取</a:t>
            </a:r>
            <a:endParaRPr lang="en-US" altLang="zh-CN" sz="2400" b="1" kern="0" dirty="0"/>
          </a:p>
          <a:p>
            <a:pPr marL="344170" lvl="1" indent="0" algn="just">
              <a:spcAft>
                <a:spcPts val="600"/>
              </a:spcAft>
              <a:buNone/>
            </a:pPr>
            <a:r>
              <a:rPr lang="zh-CN" altLang="en-US" sz="1600" dirty="0"/>
              <a:t>在时序分析之前进行包括电阻、电感、电容参数的提取，进行延时计算。标准寄生参数格式（</a:t>
            </a:r>
            <a:r>
              <a:rPr lang="en-US" altLang="zh-CN" sz="1600" dirty="0"/>
              <a:t>SPF</a:t>
            </a:r>
            <a:r>
              <a:rPr lang="zh-CN" altLang="en-US" sz="1600" dirty="0"/>
              <a:t>）文件</a:t>
            </a:r>
            <a:endParaRPr lang="en-US" altLang="zh-CN" sz="1600" dirty="0"/>
          </a:p>
          <a:p>
            <a:pPr lvl="1" algn="just">
              <a:spcAft>
                <a:spcPts val="600"/>
              </a:spcAft>
            </a:pPr>
            <a:r>
              <a:rPr lang="zh-CN" altLang="en-US" sz="2400" b="1" kern="0" dirty="0"/>
              <a:t>时序分析</a:t>
            </a:r>
            <a:endParaRPr lang="en-US" altLang="zh-CN" sz="2400" b="1" kern="0" dirty="0"/>
          </a:p>
          <a:p>
            <a:pPr marL="344170" lvl="1" indent="0" algn="just">
              <a:spcAft>
                <a:spcPts val="0"/>
              </a:spcAft>
              <a:buNone/>
            </a:pPr>
            <a:r>
              <a:rPr lang="zh-CN" altLang="en-US" sz="1600" kern="0" dirty="0"/>
              <a:t>验证电路的时序约束是否满足，确保电路在特定的时钟频率下能够正常工作。</a:t>
            </a:r>
            <a:endParaRPr lang="en-US" altLang="zh-CN" sz="1600" kern="0" dirty="0"/>
          </a:p>
          <a:p>
            <a:pPr marL="344170" lvl="1" indent="0" algn="just">
              <a:spcAft>
                <a:spcPts val="0"/>
              </a:spcAft>
              <a:buNone/>
            </a:pPr>
            <a:r>
              <a:rPr lang="zh-CN" altLang="en-US" sz="1600" kern="0" dirty="0"/>
              <a:t>建立时间</a:t>
            </a:r>
            <a:r>
              <a:rPr lang="en-US" altLang="zh-CN" sz="1600" kern="0" dirty="0"/>
              <a:t>setup</a:t>
            </a:r>
            <a:r>
              <a:rPr lang="zh-CN" altLang="en-US" sz="1600" kern="0" dirty="0"/>
              <a:t>：在时钟有效沿之前，数据必须保持稳定的最小时间。</a:t>
            </a:r>
            <a:endParaRPr lang="en-US" altLang="zh-CN" sz="1600" kern="0" dirty="0"/>
          </a:p>
          <a:p>
            <a:pPr marL="344170" lvl="1" indent="0" algn="just">
              <a:spcAft>
                <a:spcPts val="0"/>
              </a:spcAft>
              <a:buNone/>
            </a:pPr>
            <a:r>
              <a:rPr lang="zh-CN" altLang="en-US" sz="1600" kern="0" dirty="0"/>
              <a:t>保持时间</a:t>
            </a:r>
            <a:r>
              <a:rPr lang="en-US" altLang="zh-CN" sz="1600" kern="0" dirty="0"/>
              <a:t>hold</a:t>
            </a:r>
            <a:r>
              <a:rPr lang="zh-CN" altLang="en-US" sz="1600" kern="0" dirty="0"/>
              <a:t>：在时钟有效沿之后，数据必须保持稳定的最小时间。</a:t>
            </a:r>
            <a:endParaRPr lang="en-US" altLang="zh-CN" sz="1600" kern="0" dirty="0"/>
          </a:p>
          <a:p>
            <a:pPr lvl="1" algn="just">
              <a:spcAft>
                <a:spcPts val="600"/>
              </a:spcAft>
            </a:pPr>
            <a:r>
              <a:rPr lang="zh-CN" altLang="en-US" sz="2400" b="1" kern="0" dirty="0"/>
              <a:t>规则验证</a:t>
            </a:r>
            <a:endParaRPr lang="en-US" altLang="zh-CN" sz="2400" b="1" kern="0" dirty="0"/>
          </a:p>
          <a:p>
            <a:pPr lvl="2" algn="just">
              <a:spcAft>
                <a:spcPts val="600"/>
              </a:spcAft>
            </a:pPr>
            <a:r>
              <a:rPr lang="zh-CN" altLang="en-US" sz="1400" b="0" i="0" dirty="0">
                <a:effectLst/>
                <a:latin typeface="PingFangSC"/>
              </a:rPr>
              <a:t>设计规则验证</a:t>
            </a:r>
            <a:r>
              <a:rPr lang="en-US" altLang="zh-CN" sz="1400" b="0" i="0" dirty="0">
                <a:effectLst/>
                <a:latin typeface="PingFangSC"/>
              </a:rPr>
              <a:t>(DRC</a:t>
            </a:r>
            <a:r>
              <a:rPr lang="en-US" altLang="zh-CN" sz="1400" dirty="0">
                <a:latin typeface="PingFangSC"/>
              </a:rPr>
              <a:t>)</a:t>
            </a:r>
            <a:r>
              <a:rPr lang="zh-CN" altLang="en-US" sz="1400" dirty="0">
                <a:latin typeface="PingFangSC"/>
              </a:rPr>
              <a:t>：</a:t>
            </a:r>
            <a:r>
              <a:rPr lang="zh-CN" altLang="en-US" sz="1400" b="0" i="0" dirty="0">
                <a:effectLst/>
                <a:latin typeface="PingFangSC"/>
              </a:rPr>
              <a:t>验证电路布局是否符合制造工艺规范。</a:t>
            </a:r>
            <a:endParaRPr lang="en-US" altLang="zh-CN" sz="1400" b="0" i="0" dirty="0">
              <a:effectLst/>
              <a:latin typeface="PingFangSC"/>
            </a:endParaRPr>
          </a:p>
          <a:p>
            <a:pPr lvl="2" algn="just">
              <a:spcAft>
                <a:spcPts val="600"/>
              </a:spcAft>
            </a:pPr>
            <a:r>
              <a:rPr lang="zh-CN" altLang="en-US" sz="1400" kern="0" dirty="0">
                <a:latin typeface="PingFangSC"/>
              </a:rPr>
              <a:t>电子规则验证</a:t>
            </a:r>
            <a:r>
              <a:rPr lang="en-US" altLang="zh-CN" sz="1400" kern="0" dirty="0">
                <a:latin typeface="PingFangSC"/>
              </a:rPr>
              <a:t>(ERC)</a:t>
            </a:r>
            <a:r>
              <a:rPr lang="zh-CN" altLang="en-US" sz="1400" kern="0" dirty="0">
                <a:latin typeface="PingFangSC"/>
              </a:rPr>
              <a:t>：</a:t>
            </a:r>
            <a:r>
              <a:rPr lang="zh-CN" altLang="en-US" sz="1400" dirty="0">
                <a:latin typeface="PingFangSC"/>
              </a:rPr>
              <a:t>检查电子系统的电路连接、元件属性和电路结构等方面的错误和违规。</a:t>
            </a:r>
            <a:endParaRPr lang="en-US" altLang="zh-CN" sz="1400" dirty="0">
              <a:latin typeface="PingFangSC"/>
            </a:endParaRPr>
          </a:p>
          <a:p>
            <a:pPr lvl="2" algn="just">
              <a:spcAft>
                <a:spcPts val="600"/>
              </a:spcAft>
            </a:pPr>
            <a:r>
              <a:rPr lang="zh-CN" altLang="en-US" sz="1400" dirty="0">
                <a:latin typeface="PingFangSC"/>
              </a:rPr>
              <a:t>电路规则验证</a:t>
            </a:r>
            <a:r>
              <a:rPr lang="en-US" altLang="zh-CN" sz="1400" dirty="0">
                <a:latin typeface="PingFangSC"/>
              </a:rPr>
              <a:t>(LVS)</a:t>
            </a:r>
            <a:r>
              <a:rPr lang="zh-CN" altLang="en-US" sz="1400" dirty="0">
                <a:latin typeface="PingFangSC"/>
              </a:rPr>
              <a:t>：验证电路布局和原理图之间一致性。</a:t>
            </a:r>
            <a:endParaRPr lang="en-US" altLang="zh-CN" sz="1400" dirty="0">
              <a:latin typeface="PingFangSC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DBB1B0-52CE-44AC-B646-3A2A19FA2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0" y="1731267"/>
            <a:ext cx="7105650" cy="415290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C1C037E3-6F57-4C5F-BB4C-DD214A2D8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50" y="127000"/>
            <a:ext cx="10960100" cy="930275"/>
          </a:xfrm>
        </p:spPr>
        <p:txBody>
          <a:bodyPr/>
          <a:lstStyle/>
          <a:p>
            <a:r>
              <a:rPr lang="en-US" altLang="zh-CN" dirty="0"/>
              <a:t>EDA</a:t>
            </a:r>
            <a:r>
              <a:rPr lang="zh-CN" altLang="en-US" dirty="0"/>
              <a:t>基础知识</a:t>
            </a:r>
          </a:p>
        </p:txBody>
      </p:sp>
    </p:spTree>
    <p:extLst>
      <p:ext uri="{BB962C8B-B14F-4D97-AF65-F5344CB8AC3E}">
        <p14:creationId xmlns:p14="http://schemas.microsoft.com/office/powerpoint/2010/main" val="2419236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iEDA</a:t>
            </a:r>
            <a:r>
              <a:rPr lang="en-US" altLang="zh-CN" dirty="0"/>
              <a:t> Flow</a:t>
            </a:r>
            <a:r>
              <a:rPr lang="zh-CN" altLang="en-US" dirty="0"/>
              <a:t>流程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6FD1D7-951E-4C3D-A69F-AA20C8EE4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464" y="665161"/>
            <a:ext cx="3165544" cy="59994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428694-EC27-4075-A916-9D4847C88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0" y="1731267"/>
            <a:ext cx="71056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83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iEDA</a:t>
            </a:r>
            <a:r>
              <a:rPr lang="zh-CN" altLang="en-US" dirty="0"/>
              <a:t>工程布局合法化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712" y="1105805"/>
            <a:ext cx="5011972" cy="4934173"/>
          </a:xfrm>
        </p:spPr>
        <p:txBody>
          <a:bodyPr/>
          <a:lstStyle/>
          <a:p>
            <a:pPr lvl="1">
              <a:spcAft>
                <a:spcPts val="600"/>
              </a:spcAft>
            </a:pPr>
            <a:r>
              <a:rPr lang="zh-CN" altLang="en-US" sz="2400" b="1" dirty="0"/>
              <a:t>学习</a:t>
            </a:r>
            <a:r>
              <a:rPr lang="en-US" altLang="zh-CN" sz="2400" b="1" dirty="0"/>
              <a:t>Abacus</a:t>
            </a:r>
            <a:r>
              <a:rPr lang="zh-CN" altLang="en-US" sz="2400" b="1" dirty="0"/>
              <a:t>算法</a:t>
            </a:r>
            <a:endParaRPr lang="en-US" altLang="zh-CN" sz="2400" b="1" dirty="0"/>
          </a:p>
          <a:p>
            <a:pPr marL="344170" lvl="1" indent="0">
              <a:spcAft>
                <a:spcPts val="600"/>
              </a:spcAft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9C1670-E07E-4632-9A27-901DAFF9B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2" y="1861458"/>
            <a:ext cx="5351157" cy="3829050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4DA3AECA-B93C-4EA6-B5F7-E29387727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3F4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7488906-65BA-4FDF-8DCA-479400299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129" y="1497393"/>
            <a:ext cx="5248242" cy="50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7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712" y="1105805"/>
            <a:ext cx="5011972" cy="4934173"/>
          </a:xfrm>
        </p:spPr>
        <p:txBody>
          <a:bodyPr/>
          <a:lstStyle/>
          <a:p>
            <a:pPr lvl="1">
              <a:spcAft>
                <a:spcPts val="600"/>
              </a:spcAft>
            </a:pPr>
            <a:r>
              <a:rPr lang="zh-CN" altLang="en-US" sz="2400" b="1" dirty="0"/>
              <a:t>学习</a:t>
            </a:r>
            <a:r>
              <a:rPr lang="en-US" altLang="zh-CN" sz="2400" b="1" dirty="0"/>
              <a:t>Abacus</a:t>
            </a:r>
            <a:r>
              <a:rPr lang="zh-CN" altLang="en-US" sz="2400" b="1" dirty="0"/>
              <a:t>算法</a:t>
            </a:r>
            <a:endParaRPr lang="en-US" altLang="zh-CN" sz="2400" b="1" dirty="0"/>
          </a:p>
          <a:p>
            <a:pPr marL="344170" lvl="1" indent="0">
              <a:spcAft>
                <a:spcPts val="600"/>
              </a:spcAft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DA3AECA-B93C-4EA6-B5F7-E29387727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3F4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4135C31-2D8A-4C4A-A610-DC815A737E48}"/>
              </a:ext>
            </a:extLst>
          </p:cNvPr>
          <p:cNvGrpSpPr/>
          <p:nvPr/>
        </p:nvGrpSpPr>
        <p:grpSpPr>
          <a:xfrm>
            <a:off x="215488" y="1977867"/>
            <a:ext cx="4720793" cy="2413317"/>
            <a:chOff x="1108660" y="3626661"/>
            <a:chExt cx="4720793" cy="241331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6EFF6AF-3C22-4F7F-A28A-D399F0D3E4A1}"/>
                </a:ext>
              </a:extLst>
            </p:cNvPr>
            <p:cNvGrpSpPr/>
            <p:nvPr/>
          </p:nvGrpSpPr>
          <p:grpSpPr>
            <a:xfrm>
              <a:off x="1108660" y="3626661"/>
              <a:ext cx="3456988" cy="1164844"/>
              <a:chOff x="1116824" y="2264156"/>
              <a:chExt cx="3456988" cy="1164844"/>
            </a:xfrm>
          </p:grpSpPr>
          <p:graphicFrame>
            <p:nvGraphicFramePr>
              <p:cNvPr id="5" name="对象 4">
                <a:extLst>
                  <a:ext uri="{FF2B5EF4-FFF2-40B4-BE49-F238E27FC236}">
                    <a16:creationId xmlns:a16="http://schemas.microsoft.com/office/drawing/2014/main" id="{35863F0E-D8B7-4D5E-99CA-77C90B99FB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0999303"/>
                  </p:ext>
                </p:extLst>
              </p:nvPr>
            </p:nvGraphicFramePr>
            <p:xfrm>
              <a:off x="1598971" y="2264156"/>
              <a:ext cx="2413453" cy="7158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18" name="Equation" r:id="rId3" imgW="1498320" imgH="444240" progId="Equation.DSMT4">
                      <p:embed/>
                    </p:oleObj>
                  </mc:Choice>
                  <mc:Fallback>
                    <p:oleObj name="Equation" r:id="rId3" imgW="1498320" imgH="44424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1598971" y="2264156"/>
                            <a:ext cx="2413453" cy="71585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" name="对象 5">
                <a:extLst>
                  <a:ext uri="{FF2B5EF4-FFF2-40B4-BE49-F238E27FC236}">
                    <a16:creationId xmlns:a16="http://schemas.microsoft.com/office/drawing/2014/main" id="{1BE4B81D-04D1-486A-8CC3-8D16CBC7AA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5156040"/>
                  </p:ext>
                </p:extLst>
              </p:nvPr>
            </p:nvGraphicFramePr>
            <p:xfrm>
              <a:off x="1116824" y="3119419"/>
              <a:ext cx="3456988" cy="3095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19" name="Equation" r:id="rId5" imgW="2552400" imgH="228600" progId="Equation.DSMT4">
                      <p:embed/>
                    </p:oleObj>
                  </mc:Choice>
                  <mc:Fallback>
                    <p:oleObj name="Equation" r:id="rId5" imgW="2552400" imgH="2286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116824" y="3119419"/>
                            <a:ext cx="3456988" cy="30958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" name="对象 8">
              <a:extLst>
                <a:ext uri="{FF2B5EF4-FFF2-40B4-BE49-F238E27FC236}">
                  <a16:creationId xmlns:a16="http://schemas.microsoft.com/office/drawing/2014/main" id="{7E339898-AC90-4D4A-B72B-CDBA0D161BB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19627137"/>
                </p:ext>
              </p:extLst>
            </p:nvPr>
          </p:nvGraphicFramePr>
          <p:xfrm>
            <a:off x="1197324" y="5384471"/>
            <a:ext cx="3200417" cy="6555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0" name="Equation" r:id="rId7" imgW="2108160" imgH="431640" progId="Equation.DSMT4">
                    <p:embed/>
                  </p:oleObj>
                </mc:Choice>
                <mc:Fallback>
                  <p:oleObj name="Equation" r:id="rId7" imgW="2108160" imgH="4316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197324" y="5384471"/>
                          <a:ext cx="3200417" cy="65550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箭头: 下 9">
              <a:extLst>
                <a:ext uri="{FF2B5EF4-FFF2-40B4-BE49-F238E27FC236}">
                  <a16:creationId xmlns:a16="http://schemas.microsoft.com/office/drawing/2014/main" id="{88D7487F-1D8A-420B-9488-18C06E76FE09}"/>
                </a:ext>
              </a:extLst>
            </p:cNvPr>
            <p:cNvSpPr/>
            <p:nvPr/>
          </p:nvSpPr>
          <p:spPr bwMode="auto">
            <a:xfrm>
              <a:off x="2392136" y="4971244"/>
              <a:ext cx="269421" cy="346982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6DB89B6-234B-4229-8CD7-9DD56BCA0629}"/>
                </a:ext>
              </a:extLst>
            </p:cNvPr>
            <p:cNvSpPr txBox="1"/>
            <p:nvPr/>
          </p:nvSpPr>
          <p:spPr>
            <a:xfrm>
              <a:off x="2762588" y="4930913"/>
              <a:ext cx="3066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线性方程加速求解二次规划</a:t>
              </a: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6EBC0A47-5806-48A3-899D-9083A49AD5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8828" y="2117345"/>
            <a:ext cx="5284093" cy="105356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1A9DFD0-0743-421D-954D-2C61EC43A8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8655" y="3246590"/>
            <a:ext cx="2978303" cy="144152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4606998-DDDE-41FE-8153-6BEEEB5F9F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9838" y="4761518"/>
            <a:ext cx="4038222" cy="762424"/>
          </a:xfrm>
          <a:prstGeom prst="rect">
            <a:avLst/>
          </a:prstGeom>
        </p:spPr>
      </p:pic>
      <p:grpSp>
        <p:nvGrpSpPr>
          <p:cNvPr id="45" name="组合 44">
            <a:extLst>
              <a:ext uri="{FF2B5EF4-FFF2-40B4-BE49-F238E27FC236}">
                <a16:creationId xmlns:a16="http://schemas.microsoft.com/office/drawing/2014/main" id="{6190931B-714E-4DD2-841D-A650F11ECCFD}"/>
              </a:ext>
            </a:extLst>
          </p:cNvPr>
          <p:cNvGrpSpPr/>
          <p:nvPr/>
        </p:nvGrpSpPr>
        <p:grpSpPr>
          <a:xfrm>
            <a:off x="4105454" y="1917288"/>
            <a:ext cx="2135877" cy="860332"/>
            <a:chOff x="4275426" y="2056004"/>
            <a:chExt cx="2135877" cy="860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99361AA-BB57-459B-AB63-331FB81B12B7}"/>
                </a:ext>
              </a:extLst>
            </p:cNvPr>
            <p:cNvSpPr/>
            <p:nvPr/>
          </p:nvSpPr>
          <p:spPr bwMode="auto">
            <a:xfrm>
              <a:off x="4752317" y="2056004"/>
              <a:ext cx="734488" cy="5858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i-1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2C8426F-93ED-4CE5-998C-1DADD2DAB667}"/>
                </a:ext>
              </a:extLst>
            </p:cNvPr>
            <p:cNvSpPr/>
            <p:nvPr/>
          </p:nvSpPr>
          <p:spPr bwMode="auto">
            <a:xfrm>
              <a:off x="5676815" y="2056005"/>
              <a:ext cx="734488" cy="5858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endParaRPr kumimoji="0" lang="zh-CN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45B21AFB-3DC6-4B57-952C-92092496AA9E}"/>
                </a:ext>
              </a:extLst>
            </p:cNvPr>
            <p:cNvCxnSpPr/>
            <p:nvPr/>
          </p:nvCxnSpPr>
          <p:spPr bwMode="auto">
            <a:xfrm>
              <a:off x="4752317" y="2705064"/>
              <a:ext cx="73448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/>
            </a:ln>
          </p:spPr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ED6C9A6D-DBBA-4EEE-9688-46411DF2076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52317" y="2641861"/>
              <a:ext cx="0" cy="854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</p:spPr>
        </p:cxnSp>
        <p:graphicFrame>
          <p:nvGraphicFramePr>
            <p:cNvPr id="38" name="对象 37">
              <a:extLst>
                <a:ext uri="{FF2B5EF4-FFF2-40B4-BE49-F238E27FC236}">
                  <a16:creationId xmlns:a16="http://schemas.microsoft.com/office/drawing/2014/main" id="{84FE95B4-CCB4-46D5-B231-95A7F6C1402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797207"/>
                </p:ext>
              </p:extLst>
            </p:nvPr>
          </p:nvGraphicFramePr>
          <p:xfrm>
            <a:off x="4872195" y="2713136"/>
            <a:ext cx="482600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1" name="Equation" r:id="rId12" imgW="482400" imgH="203040" progId="Equation.DSMT4">
                    <p:embed/>
                  </p:oleObj>
                </mc:Choice>
                <mc:Fallback>
                  <p:oleObj name="Equation" r:id="rId12" imgW="48240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872195" y="2713136"/>
                          <a:ext cx="482600" cy="20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E10B9955-DE5D-443D-B9CE-383F5311AC8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86146" y="2634058"/>
              <a:ext cx="0" cy="854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</p:spPr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21143637-5995-461C-B80A-F7D3E096321C}"/>
                </a:ext>
              </a:extLst>
            </p:cNvPr>
            <p:cNvSpPr/>
            <p:nvPr/>
          </p:nvSpPr>
          <p:spPr bwMode="auto">
            <a:xfrm>
              <a:off x="5653460" y="2611198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5BA50E2D-F612-45AB-9B9A-9E5285643C43}"/>
                </a:ext>
              </a:extLst>
            </p:cNvPr>
            <p:cNvSpPr/>
            <p:nvPr/>
          </p:nvSpPr>
          <p:spPr bwMode="auto">
            <a:xfrm>
              <a:off x="4729456" y="2611198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3" name="对象 42">
              <a:extLst>
                <a:ext uri="{FF2B5EF4-FFF2-40B4-BE49-F238E27FC236}">
                  <a16:creationId xmlns:a16="http://schemas.microsoft.com/office/drawing/2014/main" id="{042126F1-4A06-4396-AEB1-35F39D891AA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8413333"/>
                </p:ext>
              </p:extLst>
            </p:nvPr>
          </p:nvGraphicFramePr>
          <p:xfrm>
            <a:off x="5640521" y="2648019"/>
            <a:ext cx="279400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2" name="Equation" r:id="rId14" imgW="279360" imgH="203040" progId="Equation.DSMT4">
                    <p:embed/>
                  </p:oleObj>
                </mc:Choice>
                <mc:Fallback>
                  <p:oleObj name="Equation" r:id="rId14" imgW="27936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640521" y="2648019"/>
                          <a:ext cx="279400" cy="20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对象 43">
              <a:extLst>
                <a:ext uri="{FF2B5EF4-FFF2-40B4-BE49-F238E27FC236}">
                  <a16:creationId xmlns:a16="http://schemas.microsoft.com/office/drawing/2014/main" id="{B50CF799-2B0F-47D4-807E-4F564038B7B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4351874"/>
                </p:ext>
              </p:extLst>
            </p:nvPr>
          </p:nvGraphicFramePr>
          <p:xfrm>
            <a:off x="4275426" y="2540261"/>
            <a:ext cx="457200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3" name="Equation" r:id="rId16" imgW="457200" imgH="203040" progId="Equation.DSMT4">
                    <p:embed/>
                  </p:oleObj>
                </mc:Choice>
                <mc:Fallback>
                  <p:oleObj name="Equation" r:id="rId16" imgW="45720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4275426" y="2540261"/>
                          <a:ext cx="457200" cy="20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6D45EBB-8C58-4DB4-AA32-DCC3C8E89C27}"/>
              </a:ext>
            </a:extLst>
          </p:cNvPr>
          <p:cNvGrpSpPr/>
          <p:nvPr/>
        </p:nvGrpSpPr>
        <p:grpSpPr>
          <a:xfrm>
            <a:off x="4145980" y="3706439"/>
            <a:ext cx="1949612" cy="860332"/>
            <a:chOff x="4286856" y="3908577"/>
            <a:chExt cx="1949612" cy="860332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FF0D890-4F36-4486-B3D7-E5E00BD9A730}"/>
                </a:ext>
              </a:extLst>
            </p:cNvPr>
            <p:cNvSpPr/>
            <p:nvPr/>
          </p:nvSpPr>
          <p:spPr bwMode="auto">
            <a:xfrm>
              <a:off x="4763747" y="3908577"/>
              <a:ext cx="734488" cy="5858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i-1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5E3F80D-495D-426A-9561-D5BA254659C3}"/>
                </a:ext>
              </a:extLst>
            </p:cNvPr>
            <p:cNvSpPr/>
            <p:nvPr/>
          </p:nvSpPr>
          <p:spPr bwMode="auto">
            <a:xfrm>
              <a:off x="5501980" y="3908578"/>
              <a:ext cx="734488" cy="5858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endParaRPr kumimoji="0" lang="zh-CN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D02B95BE-4F6D-454A-AA2E-7B13374F2924}"/>
                </a:ext>
              </a:extLst>
            </p:cNvPr>
            <p:cNvCxnSpPr/>
            <p:nvPr/>
          </p:nvCxnSpPr>
          <p:spPr bwMode="auto">
            <a:xfrm>
              <a:off x="4763747" y="4557637"/>
              <a:ext cx="73448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/>
            </a:ln>
          </p:spPr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00922FD0-1C84-440F-85ED-693084E177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63747" y="4494434"/>
              <a:ext cx="0" cy="854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</p:spPr>
        </p:cxnSp>
        <p:graphicFrame>
          <p:nvGraphicFramePr>
            <p:cNvPr id="51" name="对象 50">
              <a:extLst>
                <a:ext uri="{FF2B5EF4-FFF2-40B4-BE49-F238E27FC236}">
                  <a16:creationId xmlns:a16="http://schemas.microsoft.com/office/drawing/2014/main" id="{1E055DCF-2F33-4974-ABF9-94F1094A714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1209334"/>
                </p:ext>
              </p:extLst>
            </p:nvPr>
          </p:nvGraphicFramePr>
          <p:xfrm>
            <a:off x="4883625" y="4565709"/>
            <a:ext cx="482600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4" name="Equation" r:id="rId18" imgW="482400" imgH="203040" progId="Equation.DSMT4">
                    <p:embed/>
                  </p:oleObj>
                </mc:Choice>
                <mc:Fallback>
                  <p:oleObj name="Equation" r:id="rId18" imgW="482400" imgH="203040" progId="Equation.DSMT4">
                    <p:embed/>
                    <p:pic>
                      <p:nvPicPr>
                        <p:cNvPr id="38" name="对象 37">
                          <a:extLst>
                            <a:ext uri="{FF2B5EF4-FFF2-40B4-BE49-F238E27FC236}">
                              <a16:creationId xmlns:a16="http://schemas.microsoft.com/office/drawing/2014/main" id="{84FE95B4-CCB4-46D5-B231-95A7F6C1402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883625" y="4565709"/>
                          <a:ext cx="482600" cy="20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C36F3B62-CCCD-42D9-97D8-CCCF61B82DB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97576" y="4486631"/>
              <a:ext cx="0" cy="854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</p:spPr>
        </p:cxn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83D26C6C-D40D-4C9F-9C76-80F86A8B5B20}"/>
                </a:ext>
              </a:extLst>
            </p:cNvPr>
            <p:cNvSpPr/>
            <p:nvPr/>
          </p:nvSpPr>
          <p:spPr bwMode="auto">
            <a:xfrm>
              <a:off x="5478625" y="446377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E7D6B8FC-345D-4362-A9CC-41F53655C3A7}"/>
                </a:ext>
              </a:extLst>
            </p:cNvPr>
            <p:cNvSpPr/>
            <p:nvPr/>
          </p:nvSpPr>
          <p:spPr bwMode="auto">
            <a:xfrm>
              <a:off x="4740886" y="446377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55" name="对象 54">
              <a:extLst>
                <a:ext uri="{FF2B5EF4-FFF2-40B4-BE49-F238E27FC236}">
                  <a16:creationId xmlns:a16="http://schemas.microsoft.com/office/drawing/2014/main" id="{DD34DABC-5680-4E7F-AC9D-9CA55C4285E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5921073"/>
                </p:ext>
              </p:extLst>
            </p:nvPr>
          </p:nvGraphicFramePr>
          <p:xfrm>
            <a:off x="5465686" y="4500592"/>
            <a:ext cx="279400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5" name="Equation" r:id="rId19" imgW="279360" imgH="203040" progId="Equation.DSMT4">
                    <p:embed/>
                  </p:oleObj>
                </mc:Choice>
                <mc:Fallback>
                  <p:oleObj name="Equation" r:id="rId19" imgW="279360" imgH="203040" progId="Equation.DSMT4">
                    <p:embed/>
                    <p:pic>
                      <p:nvPicPr>
                        <p:cNvPr id="43" name="对象 42">
                          <a:extLst>
                            <a:ext uri="{FF2B5EF4-FFF2-40B4-BE49-F238E27FC236}">
                              <a16:creationId xmlns:a16="http://schemas.microsoft.com/office/drawing/2014/main" id="{042126F1-4A06-4396-AEB1-35F39D891AA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465686" y="4500592"/>
                          <a:ext cx="279400" cy="20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" name="对象 55">
              <a:extLst>
                <a:ext uri="{FF2B5EF4-FFF2-40B4-BE49-F238E27FC236}">
                  <a16:creationId xmlns:a16="http://schemas.microsoft.com/office/drawing/2014/main" id="{7653E4AA-0C78-4E6E-BCB5-44999D8ED65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4294258"/>
                </p:ext>
              </p:extLst>
            </p:nvPr>
          </p:nvGraphicFramePr>
          <p:xfrm>
            <a:off x="4286856" y="4392834"/>
            <a:ext cx="457200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6" name="Equation" r:id="rId20" imgW="457200" imgH="203040" progId="Equation.DSMT4">
                    <p:embed/>
                  </p:oleObj>
                </mc:Choice>
                <mc:Fallback>
                  <p:oleObj name="Equation" r:id="rId20" imgW="457200" imgH="203040" progId="Equation.DSMT4">
                    <p:embed/>
                    <p:pic>
                      <p:nvPicPr>
                        <p:cNvPr id="44" name="对象 43">
                          <a:extLst>
                            <a:ext uri="{FF2B5EF4-FFF2-40B4-BE49-F238E27FC236}">
                              <a16:creationId xmlns:a16="http://schemas.microsoft.com/office/drawing/2014/main" id="{B50CF799-2B0F-47D4-807E-4F564038B7B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4286856" y="4392834"/>
                          <a:ext cx="457200" cy="20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标题 1">
            <a:extLst>
              <a:ext uri="{FF2B5EF4-FFF2-40B4-BE49-F238E27FC236}">
                <a16:creationId xmlns:a16="http://schemas.microsoft.com/office/drawing/2014/main" id="{0AC5FF68-0828-444D-97AE-443A627C0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22239"/>
            <a:ext cx="10959008" cy="930498"/>
          </a:xfrm>
        </p:spPr>
        <p:txBody>
          <a:bodyPr/>
          <a:lstStyle/>
          <a:p>
            <a:r>
              <a:rPr lang="en-US" altLang="zh-CN" dirty="0" err="1"/>
              <a:t>iEDA</a:t>
            </a:r>
            <a:r>
              <a:rPr lang="zh-CN" altLang="en-US" dirty="0"/>
              <a:t>工程布局合法化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07FAFF-B009-4E49-A895-4143701C0D07}"/>
              </a:ext>
            </a:extLst>
          </p:cNvPr>
          <p:cNvSpPr txBox="1"/>
          <p:nvPr/>
        </p:nvSpPr>
        <p:spPr>
          <a:xfrm>
            <a:off x="3666030" y="2175491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A8C44F6-B402-4BBB-866C-764B5984A369}"/>
              </a:ext>
            </a:extLst>
          </p:cNvPr>
          <p:cNvSpPr txBox="1"/>
          <p:nvPr/>
        </p:nvSpPr>
        <p:spPr>
          <a:xfrm>
            <a:off x="3666030" y="2774155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8422D63-EAB1-47F9-BCE3-7BAF73EFA5CA}"/>
              </a:ext>
            </a:extLst>
          </p:cNvPr>
          <p:cNvSpPr txBox="1"/>
          <p:nvPr/>
        </p:nvSpPr>
        <p:spPr>
          <a:xfrm>
            <a:off x="3666030" y="3850644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9BD136D-E974-4AA1-AE44-1C0BEE8F206E}"/>
              </a:ext>
            </a:extLst>
          </p:cNvPr>
          <p:cNvSpPr txBox="1"/>
          <p:nvPr/>
        </p:nvSpPr>
        <p:spPr>
          <a:xfrm>
            <a:off x="219570" y="4581976"/>
            <a:ext cx="3332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将</a:t>
            </a:r>
            <a:r>
              <a:rPr lang="en-US" altLang="zh-CN" dirty="0"/>
              <a:t>(3)</a:t>
            </a:r>
            <a:r>
              <a:rPr lang="zh-CN" altLang="en-US" dirty="0"/>
              <a:t>式代入</a:t>
            </a:r>
            <a:r>
              <a:rPr lang="en-US" altLang="zh-CN" dirty="0"/>
              <a:t>(1)</a:t>
            </a:r>
            <a:r>
              <a:rPr lang="zh-CN" altLang="en-US" dirty="0"/>
              <a:t>式，目标方程化为：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7D588C7-AB19-45B3-90BF-6FF8EC240EC5}"/>
              </a:ext>
            </a:extLst>
          </p:cNvPr>
          <p:cNvSpPr txBox="1"/>
          <p:nvPr/>
        </p:nvSpPr>
        <p:spPr>
          <a:xfrm>
            <a:off x="187954" y="1613462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总移动量最小化目标方程：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D10764DB-F9C0-4DE2-BA15-82916E318F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220857"/>
              </p:ext>
            </p:extLst>
          </p:nvPr>
        </p:nvGraphicFramePr>
        <p:xfrm>
          <a:off x="392595" y="5019640"/>
          <a:ext cx="3111974" cy="656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" name="Equation" r:id="rId21" imgW="2108160" imgH="444240" progId="Equation.DSMT4">
                  <p:embed/>
                </p:oleObj>
              </mc:Choice>
              <mc:Fallback>
                <p:oleObj name="Equation" r:id="rId21" imgW="2108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92595" y="5019640"/>
                        <a:ext cx="3111974" cy="6561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文本框 60">
            <a:extLst>
              <a:ext uri="{FF2B5EF4-FFF2-40B4-BE49-F238E27FC236}">
                <a16:creationId xmlns:a16="http://schemas.microsoft.com/office/drawing/2014/main" id="{32741F88-BB73-48C3-BA07-982BAB4A0286}"/>
              </a:ext>
            </a:extLst>
          </p:cNvPr>
          <p:cNvSpPr txBox="1"/>
          <p:nvPr/>
        </p:nvSpPr>
        <p:spPr>
          <a:xfrm>
            <a:off x="3666030" y="5178432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9F024A8-6826-464E-BBD8-5FB8FF8279E3}"/>
              </a:ext>
            </a:extLst>
          </p:cNvPr>
          <p:cNvGrpSpPr/>
          <p:nvPr/>
        </p:nvGrpSpPr>
        <p:grpSpPr>
          <a:xfrm>
            <a:off x="6506070" y="1681843"/>
            <a:ext cx="2305439" cy="338554"/>
            <a:chOff x="6506070" y="1392012"/>
            <a:chExt cx="2305439" cy="338554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F2C1EA86-193B-4438-9387-39912916029D}"/>
                </a:ext>
              </a:extLst>
            </p:cNvPr>
            <p:cNvSpPr txBox="1"/>
            <p:nvPr/>
          </p:nvSpPr>
          <p:spPr>
            <a:xfrm>
              <a:off x="6506070" y="1392012"/>
              <a:ext cx="23054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对</a:t>
              </a:r>
              <a:r>
                <a:rPr lang="en-US" altLang="zh-CN" sz="1600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(4)</a:t>
              </a:r>
              <a:r>
                <a:rPr lang="zh-CN" altLang="en-US" sz="1600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求导，求解       ：</a:t>
              </a:r>
            </a:p>
          </p:txBody>
        </p:sp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8ADF9ED6-AAD0-48C0-8584-765F73BD1CA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20490871"/>
                </p:ext>
              </p:extLst>
            </p:nvPr>
          </p:nvGraphicFramePr>
          <p:xfrm>
            <a:off x="8031794" y="1420965"/>
            <a:ext cx="422324" cy="3071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8" name="Equation" r:id="rId23" imgW="279360" imgH="203040" progId="Equation.DSMT4">
                    <p:embed/>
                  </p:oleObj>
                </mc:Choice>
                <mc:Fallback>
                  <p:oleObj name="Equation" r:id="rId23" imgW="27936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8031794" y="1420965"/>
                          <a:ext cx="422324" cy="30714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DDDDE28-C377-4A7B-ADC0-335AC4AE0A1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175865" y="5451692"/>
            <a:ext cx="3826479" cy="132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46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712" y="1105805"/>
            <a:ext cx="5011972" cy="4934173"/>
          </a:xfrm>
        </p:spPr>
        <p:txBody>
          <a:bodyPr/>
          <a:lstStyle/>
          <a:p>
            <a:pPr lvl="1">
              <a:spcAft>
                <a:spcPts val="600"/>
              </a:spcAft>
            </a:pPr>
            <a:r>
              <a:rPr lang="zh-CN" altLang="en-US" sz="2400" b="1" dirty="0"/>
              <a:t>学习</a:t>
            </a:r>
            <a:r>
              <a:rPr lang="en-US" altLang="zh-CN" sz="2400" b="1" dirty="0"/>
              <a:t>Abacus</a:t>
            </a:r>
            <a:r>
              <a:rPr lang="zh-CN" altLang="en-US" sz="2400" b="1" dirty="0"/>
              <a:t>算法</a:t>
            </a:r>
            <a:endParaRPr lang="en-US" altLang="zh-CN" sz="2400" b="1" dirty="0"/>
          </a:p>
          <a:p>
            <a:pPr marL="344170" lvl="1" indent="0">
              <a:spcAft>
                <a:spcPts val="600"/>
              </a:spcAft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5983151-722F-4659-A7DD-B388A042A38C}"/>
              </a:ext>
            </a:extLst>
          </p:cNvPr>
          <p:cNvGrpSpPr/>
          <p:nvPr/>
        </p:nvGrpSpPr>
        <p:grpSpPr>
          <a:xfrm>
            <a:off x="9680762" y="2154373"/>
            <a:ext cx="2390862" cy="1282434"/>
            <a:chOff x="6828905" y="3424991"/>
            <a:chExt cx="4314306" cy="2177787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5B690B0-5825-406E-A24F-62CA3CE39CA1}"/>
                </a:ext>
              </a:extLst>
            </p:cNvPr>
            <p:cNvGrpSpPr/>
            <p:nvPr/>
          </p:nvGrpSpPr>
          <p:grpSpPr>
            <a:xfrm>
              <a:off x="6828905" y="3424991"/>
              <a:ext cx="4314306" cy="2177787"/>
              <a:chOff x="6828905" y="3424991"/>
              <a:chExt cx="4314306" cy="2177787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F13CF69-5041-4AEB-9F01-EB190F0D8F40}"/>
                  </a:ext>
                </a:extLst>
              </p:cNvPr>
              <p:cNvSpPr/>
              <p:nvPr/>
            </p:nvSpPr>
            <p:spPr bwMode="auto">
              <a:xfrm>
                <a:off x="6828905" y="3424991"/>
                <a:ext cx="4314306" cy="2177787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802E7E0C-5D56-4025-B19B-7B31A1F21950}"/>
                  </a:ext>
                </a:extLst>
              </p:cNvPr>
              <p:cNvCxnSpPr/>
              <p:nvPr/>
            </p:nvCxnSpPr>
            <p:spPr bwMode="auto">
              <a:xfrm>
                <a:off x="6833062" y="4148051"/>
                <a:ext cx="4297680" cy="0"/>
              </a:xfrm>
              <a:prstGeom prst="line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</p:spPr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01A422C8-EA52-435B-B1C7-C12EF55E1575}"/>
                  </a:ext>
                </a:extLst>
              </p:cNvPr>
              <p:cNvCxnSpPr/>
              <p:nvPr/>
            </p:nvCxnSpPr>
            <p:spPr bwMode="auto">
              <a:xfrm>
                <a:off x="6828905" y="4877812"/>
                <a:ext cx="4297680" cy="0"/>
              </a:xfrm>
              <a:prstGeom prst="line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</p:spPr>
          </p:cxn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99361AA-BB57-459B-AB63-331FB81B12B7}"/>
                </a:ext>
              </a:extLst>
            </p:cNvPr>
            <p:cNvSpPr/>
            <p:nvPr/>
          </p:nvSpPr>
          <p:spPr bwMode="auto">
            <a:xfrm>
              <a:off x="7322769" y="3430984"/>
              <a:ext cx="901211" cy="72304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i-1</a:t>
              </a:r>
              <a:endParaRPr kumimoji="0" lang="zh-CN" altLang="en-US" sz="18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2C8426F-93ED-4CE5-998C-1DADD2DAB667}"/>
                </a:ext>
              </a:extLst>
            </p:cNvPr>
            <p:cNvSpPr/>
            <p:nvPr/>
          </p:nvSpPr>
          <p:spPr bwMode="auto">
            <a:xfrm>
              <a:off x="8221310" y="3430266"/>
              <a:ext cx="901211" cy="72304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i="0" u="none" strike="noStrike" cap="none" normalizeH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0" lang="zh-CN" altLang="en-US" sz="18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B3B7059-8C6F-49E5-8D41-90CD0EB9301E}"/>
                </a:ext>
              </a:extLst>
            </p:cNvPr>
            <p:cNvSpPr/>
            <p:nvPr/>
          </p:nvSpPr>
          <p:spPr bwMode="auto">
            <a:xfrm>
              <a:off x="6837697" y="3424991"/>
              <a:ext cx="475450" cy="727055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B15FD27-2B62-410D-827C-579709931251}"/>
                </a:ext>
              </a:extLst>
            </p:cNvPr>
            <p:cNvSpPr/>
            <p:nvPr/>
          </p:nvSpPr>
          <p:spPr bwMode="auto">
            <a:xfrm>
              <a:off x="9151896" y="3937246"/>
              <a:ext cx="475450" cy="727055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960E00B-6F73-42C0-A250-291390AF3005}"/>
                </a:ext>
              </a:extLst>
            </p:cNvPr>
            <p:cNvSpPr/>
            <p:nvPr/>
          </p:nvSpPr>
          <p:spPr bwMode="auto">
            <a:xfrm>
              <a:off x="9699428" y="4443455"/>
              <a:ext cx="901211" cy="72304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i+1</a:t>
              </a:r>
              <a:endParaRPr kumimoji="0" lang="zh-CN" altLang="en-US" sz="18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497ED81-DE08-4057-BAC2-07F14ACE6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18" y="1759453"/>
            <a:ext cx="3563221" cy="28202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56D3955-44C4-473E-A6B6-1A45321C3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85" y="4579745"/>
            <a:ext cx="2922942" cy="126104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933A260-D89B-4CE6-A33F-8C747A3F5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94" y="5840786"/>
            <a:ext cx="1977764" cy="66182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C40DA81-0FF0-4D77-B1F5-E093ECF39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702" y="1789076"/>
            <a:ext cx="2699972" cy="2383237"/>
          </a:xfrm>
          <a:prstGeom prst="rect">
            <a:avLst/>
          </a:pr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FDB7C19C-ABD4-4F11-BD96-DE895B80A63C}"/>
              </a:ext>
            </a:extLst>
          </p:cNvPr>
          <p:cNvGrpSpPr/>
          <p:nvPr/>
        </p:nvGrpSpPr>
        <p:grpSpPr>
          <a:xfrm>
            <a:off x="7191026" y="4028919"/>
            <a:ext cx="2390862" cy="1282434"/>
            <a:chOff x="8811471" y="4127877"/>
            <a:chExt cx="2566009" cy="1400795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B0612D8-E544-461D-BC0A-53DE1A8BC3CD}"/>
                </a:ext>
              </a:extLst>
            </p:cNvPr>
            <p:cNvGrpSpPr/>
            <p:nvPr/>
          </p:nvGrpSpPr>
          <p:grpSpPr>
            <a:xfrm>
              <a:off x="8811471" y="4127877"/>
              <a:ext cx="2566009" cy="1400795"/>
              <a:chOff x="6828905" y="3424991"/>
              <a:chExt cx="4314306" cy="2177787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FE84F55-8B5B-4006-B5B1-DC1AE57EE182}"/>
                  </a:ext>
                </a:extLst>
              </p:cNvPr>
              <p:cNvSpPr/>
              <p:nvPr/>
            </p:nvSpPr>
            <p:spPr bwMode="auto">
              <a:xfrm>
                <a:off x="6828905" y="3424991"/>
                <a:ext cx="4314306" cy="2177787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0F3DC5C7-EA50-4CB9-AACF-03FFCD44EDC2}"/>
                  </a:ext>
                </a:extLst>
              </p:cNvPr>
              <p:cNvCxnSpPr/>
              <p:nvPr/>
            </p:nvCxnSpPr>
            <p:spPr bwMode="auto">
              <a:xfrm>
                <a:off x="6833062" y="4148051"/>
                <a:ext cx="4297680" cy="0"/>
              </a:xfrm>
              <a:prstGeom prst="line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</p:spPr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48F6C313-3437-4CD5-AA68-A4EA4D921DC8}"/>
                  </a:ext>
                </a:extLst>
              </p:cNvPr>
              <p:cNvCxnSpPr/>
              <p:nvPr/>
            </p:nvCxnSpPr>
            <p:spPr bwMode="auto">
              <a:xfrm>
                <a:off x="6828905" y="4877812"/>
                <a:ext cx="4297680" cy="0"/>
              </a:xfrm>
              <a:prstGeom prst="line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</p:spPr>
          </p:cxn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5793B3F-7D95-4F4C-BD62-7F7626D6E21B}"/>
                </a:ext>
              </a:extLst>
            </p:cNvPr>
            <p:cNvSpPr/>
            <p:nvPr/>
          </p:nvSpPr>
          <p:spPr bwMode="auto">
            <a:xfrm>
              <a:off x="9104707" y="4591854"/>
              <a:ext cx="536011" cy="4650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i-1</a:t>
              </a:r>
              <a:endParaRPr kumimoji="0" lang="zh-CN" altLang="en-US" sz="18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58EDB3E-2A81-443D-9A92-B138F86979C5}"/>
                </a:ext>
              </a:extLst>
            </p:cNvPr>
            <p:cNvSpPr/>
            <p:nvPr/>
          </p:nvSpPr>
          <p:spPr bwMode="auto">
            <a:xfrm>
              <a:off x="9647593" y="4595735"/>
              <a:ext cx="536011" cy="4650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i="0" u="none" strike="noStrike" cap="none" normalizeH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0" lang="zh-CN" altLang="en-US" sz="18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1D121F6-A0BF-4F9D-A446-3DE95D9B3741}"/>
                </a:ext>
              </a:extLst>
            </p:cNvPr>
            <p:cNvSpPr/>
            <p:nvPr/>
          </p:nvSpPr>
          <p:spPr bwMode="auto">
            <a:xfrm>
              <a:off x="8816700" y="4127877"/>
              <a:ext cx="282782" cy="467656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7038884-CB5E-4EBD-AFA9-372D5F4468CB}"/>
                </a:ext>
              </a:extLst>
            </p:cNvPr>
            <p:cNvSpPr/>
            <p:nvPr/>
          </p:nvSpPr>
          <p:spPr bwMode="auto">
            <a:xfrm>
              <a:off x="10193111" y="4457369"/>
              <a:ext cx="282782" cy="467656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BE9B610-92F7-4DA8-BA99-B1C5BB7792FF}"/>
                </a:ext>
              </a:extLst>
            </p:cNvPr>
            <p:cNvSpPr/>
            <p:nvPr/>
          </p:nvSpPr>
          <p:spPr bwMode="auto">
            <a:xfrm>
              <a:off x="10518765" y="4782973"/>
              <a:ext cx="536011" cy="4650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i+1</a:t>
              </a:r>
              <a:endParaRPr kumimoji="0" lang="zh-CN" altLang="en-US" sz="18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08ADCCF-4B14-4937-A4DD-4139786A54FC}"/>
              </a:ext>
            </a:extLst>
          </p:cNvPr>
          <p:cNvGrpSpPr/>
          <p:nvPr/>
        </p:nvGrpSpPr>
        <p:grpSpPr>
          <a:xfrm>
            <a:off x="7186419" y="2154373"/>
            <a:ext cx="2390862" cy="1282434"/>
            <a:chOff x="6828905" y="3424991"/>
            <a:chExt cx="4314306" cy="2177787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9F46D09D-EE67-4513-8B15-4F7D42F210CE}"/>
                </a:ext>
              </a:extLst>
            </p:cNvPr>
            <p:cNvGrpSpPr/>
            <p:nvPr/>
          </p:nvGrpSpPr>
          <p:grpSpPr>
            <a:xfrm>
              <a:off x="6828905" y="3424991"/>
              <a:ext cx="4314306" cy="2177787"/>
              <a:chOff x="6828905" y="3424991"/>
              <a:chExt cx="4314306" cy="2177787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E342220C-D51C-4786-B9A4-B24A16DD6D5F}"/>
                  </a:ext>
                </a:extLst>
              </p:cNvPr>
              <p:cNvSpPr/>
              <p:nvPr/>
            </p:nvSpPr>
            <p:spPr bwMode="auto">
              <a:xfrm>
                <a:off x="6828905" y="3424991"/>
                <a:ext cx="4314306" cy="2177787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9555352C-17ED-4DD9-819D-23401402DE78}"/>
                  </a:ext>
                </a:extLst>
              </p:cNvPr>
              <p:cNvCxnSpPr/>
              <p:nvPr/>
            </p:nvCxnSpPr>
            <p:spPr bwMode="auto">
              <a:xfrm>
                <a:off x="6833062" y="4148051"/>
                <a:ext cx="4297680" cy="0"/>
              </a:xfrm>
              <a:prstGeom prst="line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</p:spPr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CD711083-2A0C-4DB8-86B2-1B41220DDD39}"/>
                  </a:ext>
                </a:extLst>
              </p:cNvPr>
              <p:cNvCxnSpPr/>
              <p:nvPr/>
            </p:nvCxnSpPr>
            <p:spPr bwMode="auto">
              <a:xfrm>
                <a:off x="6828905" y="4877812"/>
                <a:ext cx="4297680" cy="0"/>
              </a:xfrm>
              <a:prstGeom prst="line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</p:spPr>
          </p:cxnSp>
        </p:grp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F6FA4971-5952-43B6-867C-A8CF5501D5B5}"/>
                </a:ext>
              </a:extLst>
            </p:cNvPr>
            <p:cNvSpPr/>
            <p:nvPr/>
          </p:nvSpPr>
          <p:spPr bwMode="auto">
            <a:xfrm>
              <a:off x="7424425" y="3727744"/>
              <a:ext cx="901211" cy="72304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i-1</a:t>
              </a:r>
              <a:endParaRPr kumimoji="0" lang="zh-CN" altLang="en-US" sz="18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92E115F-1B46-4F0A-90ED-2AC33F5592CD}"/>
                </a:ext>
              </a:extLst>
            </p:cNvPr>
            <p:cNvSpPr/>
            <p:nvPr/>
          </p:nvSpPr>
          <p:spPr bwMode="auto">
            <a:xfrm>
              <a:off x="8178603" y="4030497"/>
              <a:ext cx="901211" cy="72304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i="0" u="none" strike="noStrike" cap="none" normalizeH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0" lang="zh-CN" altLang="en-US" sz="18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91E992E-6D91-48FE-9147-F530B7970C18}"/>
                </a:ext>
              </a:extLst>
            </p:cNvPr>
            <p:cNvSpPr/>
            <p:nvPr/>
          </p:nvSpPr>
          <p:spPr bwMode="auto">
            <a:xfrm>
              <a:off x="6837697" y="3424991"/>
              <a:ext cx="475450" cy="727055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6BF8365-D83A-4D1C-A7A5-54EFC310FF6E}"/>
                </a:ext>
              </a:extLst>
            </p:cNvPr>
            <p:cNvSpPr/>
            <p:nvPr/>
          </p:nvSpPr>
          <p:spPr bwMode="auto">
            <a:xfrm>
              <a:off x="9151896" y="3937246"/>
              <a:ext cx="475450" cy="727055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FDB4636-542A-4A70-8C46-63FB43D57F6D}"/>
                </a:ext>
              </a:extLst>
            </p:cNvPr>
            <p:cNvSpPr/>
            <p:nvPr/>
          </p:nvSpPr>
          <p:spPr bwMode="auto">
            <a:xfrm>
              <a:off x="9699428" y="4443455"/>
              <a:ext cx="901211" cy="72304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i+1</a:t>
              </a:r>
              <a:endParaRPr kumimoji="0" lang="zh-CN" altLang="en-US" sz="18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BF635B2-E2EA-4FA0-92B4-45818D72FF48}"/>
              </a:ext>
            </a:extLst>
          </p:cNvPr>
          <p:cNvGrpSpPr/>
          <p:nvPr/>
        </p:nvGrpSpPr>
        <p:grpSpPr>
          <a:xfrm>
            <a:off x="9680762" y="4025365"/>
            <a:ext cx="2390862" cy="1282434"/>
            <a:chOff x="8811471" y="4127877"/>
            <a:chExt cx="2566009" cy="1400795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3993BF8B-49D4-429C-87FB-628048D5C43E}"/>
                </a:ext>
              </a:extLst>
            </p:cNvPr>
            <p:cNvGrpSpPr/>
            <p:nvPr/>
          </p:nvGrpSpPr>
          <p:grpSpPr>
            <a:xfrm>
              <a:off x="8811471" y="4127877"/>
              <a:ext cx="2566009" cy="1400795"/>
              <a:chOff x="6828905" y="3424991"/>
              <a:chExt cx="4314306" cy="2177787"/>
            </a:xfrm>
          </p:grpSpPr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2DD7DC56-4CF1-494C-B756-3C44952DE6A7}"/>
                  </a:ext>
                </a:extLst>
              </p:cNvPr>
              <p:cNvSpPr/>
              <p:nvPr/>
            </p:nvSpPr>
            <p:spPr bwMode="auto">
              <a:xfrm>
                <a:off x="6828905" y="3424991"/>
                <a:ext cx="4314306" cy="2177787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C8801305-FB78-4AD9-9F72-8C855900D19C}"/>
                  </a:ext>
                </a:extLst>
              </p:cNvPr>
              <p:cNvCxnSpPr/>
              <p:nvPr/>
            </p:nvCxnSpPr>
            <p:spPr bwMode="auto">
              <a:xfrm>
                <a:off x="6833062" y="4148051"/>
                <a:ext cx="4297680" cy="0"/>
              </a:xfrm>
              <a:prstGeom prst="line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</p:spPr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5277BDE7-98B6-4A96-8EA4-EA7C6AA80766}"/>
                  </a:ext>
                </a:extLst>
              </p:cNvPr>
              <p:cNvCxnSpPr/>
              <p:nvPr/>
            </p:nvCxnSpPr>
            <p:spPr bwMode="auto">
              <a:xfrm>
                <a:off x="6828905" y="4877812"/>
                <a:ext cx="4297680" cy="0"/>
              </a:xfrm>
              <a:prstGeom prst="line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</p:spPr>
          </p:cxnSp>
        </p:grp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FF4AF3A6-EAA6-4116-8719-604692FF874F}"/>
                </a:ext>
              </a:extLst>
            </p:cNvPr>
            <p:cNvSpPr/>
            <p:nvPr/>
          </p:nvSpPr>
          <p:spPr bwMode="auto">
            <a:xfrm>
              <a:off x="9104707" y="4591854"/>
              <a:ext cx="536011" cy="4650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i-1</a:t>
              </a:r>
              <a:endParaRPr kumimoji="0" lang="zh-CN" altLang="en-US" sz="18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8BBAFD2-8A69-4DF9-B87B-ADB787F51326}"/>
                </a:ext>
              </a:extLst>
            </p:cNvPr>
            <p:cNvSpPr/>
            <p:nvPr/>
          </p:nvSpPr>
          <p:spPr bwMode="auto">
            <a:xfrm>
              <a:off x="9647593" y="4595735"/>
              <a:ext cx="536011" cy="4650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i="0" u="none" strike="noStrike" cap="none" normalizeH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0" lang="zh-CN" altLang="en-US" sz="18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016AB139-9112-4E63-BF61-FE24E3B6463B}"/>
                </a:ext>
              </a:extLst>
            </p:cNvPr>
            <p:cNvSpPr/>
            <p:nvPr/>
          </p:nvSpPr>
          <p:spPr bwMode="auto">
            <a:xfrm>
              <a:off x="8816700" y="4127877"/>
              <a:ext cx="282782" cy="467656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E90048B-6DE9-46F5-B4DF-BE75B021DB43}"/>
                </a:ext>
              </a:extLst>
            </p:cNvPr>
            <p:cNvSpPr/>
            <p:nvPr/>
          </p:nvSpPr>
          <p:spPr bwMode="auto">
            <a:xfrm>
              <a:off x="10193111" y="4457369"/>
              <a:ext cx="282782" cy="467656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DF4E19E4-B6F8-4493-8DA1-7F9BE8285669}"/>
                </a:ext>
              </a:extLst>
            </p:cNvPr>
            <p:cNvSpPr/>
            <p:nvPr/>
          </p:nvSpPr>
          <p:spPr bwMode="auto">
            <a:xfrm>
              <a:off x="10488285" y="4595013"/>
              <a:ext cx="536011" cy="4650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i+1</a:t>
              </a:r>
              <a:endParaRPr kumimoji="0" lang="zh-CN" altLang="en-US" sz="18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EA160206-6D7F-4C9A-8648-B0548FD0325A}"/>
              </a:ext>
            </a:extLst>
          </p:cNvPr>
          <p:cNvSpPr txBox="1"/>
          <p:nvPr/>
        </p:nvSpPr>
        <p:spPr>
          <a:xfrm>
            <a:off x="8138699" y="349326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(1)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76F1AE4-8429-4D59-BD1C-7564B2E96689}"/>
              </a:ext>
            </a:extLst>
          </p:cNvPr>
          <p:cNvSpPr txBox="1"/>
          <p:nvPr/>
        </p:nvSpPr>
        <p:spPr>
          <a:xfrm>
            <a:off x="10627425" y="349326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(2)</a:t>
            </a:r>
            <a:endParaRPr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1709165-AF23-45E0-BC3B-F725974521B1}"/>
              </a:ext>
            </a:extLst>
          </p:cNvPr>
          <p:cNvSpPr txBox="1"/>
          <p:nvPr/>
        </p:nvSpPr>
        <p:spPr>
          <a:xfrm>
            <a:off x="8236105" y="543549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(3)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A419ADD-B1C7-4732-AAF5-D3A994BD82B5}"/>
              </a:ext>
            </a:extLst>
          </p:cNvPr>
          <p:cNvSpPr txBox="1"/>
          <p:nvPr/>
        </p:nvSpPr>
        <p:spPr>
          <a:xfrm>
            <a:off x="10623935" y="543549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(4)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CFA077-0DD0-49A6-92F7-5E33356F2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259" y="4425755"/>
            <a:ext cx="3264068" cy="1602608"/>
          </a:xfrm>
          <a:prstGeom prst="rect">
            <a:avLst/>
          </a:prstGeom>
        </p:spPr>
      </p:pic>
      <p:sp>
        <p:nvSpPr>
          <p:cNvPr id="67" name="标题 1">
            <a:extLst>
              <a:ext uri="{FF2B5EF4-FFF2-40B4-BE49-F238E27FC236}">
                <a16:creationId xmlns:a16="http://schemas.microsoft.com/office/drawing/2014/main" id="{92DC5F48-1C55-4CD6-A03E-DB227DE3F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22239"/>
            <a:ext cx="10959008" cy="930498"/>
          </a:xfrm>
        </p:spPr>
        <p:txBody>
          <a:bodyPr/>
          <a:lstStyle/>
          <a:p>
            <a:r>
              <a:rPr lang="en-US" altLang="zh-CN" dirty="0" err="1"/>
              <a:t>iEDA</a:t>
            </a:r>
            <a:r>
              <a:rPr lang="zh-CN" altLang="en-US" dirty="0"/>
              <a:t>工程布局合法化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40A705-BF5C-4E58-BACE-D4C8626FDB7F}"/>
              </a:ext>
            </a:extLst>
          </p:cNvPr>
          <p:cNvSpPr txBox="1"/>
          <p:nvPr/>
        </p:nvSpPr>
        <p:spPr>
          <a:xfrm>
            <a:off x="7652001" y="5804823"/>
            <a:ext cx="3671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注：红色块为因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macro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等不可移动单元</a:t>
            </a:r>
          </a:p>
        </p:txBody>
      </p:sp>
    </p:spTree>
    <p:extLst>
      <p:ext uri="{BB962C8B-B14F-4D97-AF65-F5344CB8AC3E}">
        <p14:creationId xmlns:p14="http://schemas.microsoft.com/office/powerpoint/2010/main" val="1262523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iEDA</a:t>
            </a:r>
            <a:r>
              <a:rPr lang="zh-CN" altLang="en-US" dirty="0"/>
              <a:t>工程布局合法化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712" y="1105805"/>
            <a:ext cx="5011972" cy="4934173"/>
          </a:xfrm>
        </p:spPr>
        <p:txBody>
          <a:bodyPr/>
          <a:lstStyle/>
          <a:p>
            <a:pPr lvl="1">
              <a:spcAft>
                <a:spcPts val="600"/>
              </a:spcAft>
            </a:pPr>
            <a:r>
              <a:rPr lang="zh-CN" altLang="en-US" sz="2400" b="1" dirty="0"/>
              <a:t>实现</a:t>
            </a:r>
            <a:r>
              <a:rPr lang="en-US" altLang="zh-CN" sz="2400" b="1" dirty="0"/>
              <a:t>Tetris</a:t>
            </a:r>
            <a:r>
              <a:rPr lang="zh-CN" altLang="en-US" sz="2400" b="1" dirty="0"/>
              <a:t>算法</a:t>
            </a:r>
            <a:endParaRPr lang="en-US" altLang="zh-CN" sz="2400" b="1" dirty="0"/>
          </a:p>
          <a:p>
            <a:pPr marL="344170" lvl="1" indent="0">
              <a:spcAft>
                <a:spcPts val="600"/>
              </a:spcAft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DA3AECA-B93C-4EA6-B5F7-E29387727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3F4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25B0590-1EAC-4D2D-BD11-DC86AB55BCEE}"/>
              </a:ext>
            </a:extLst>
          </p:cNvPr>
          <p:cNvGrpSpPr/>
          <p:nvPr/>
        </p:nvGrpSpPr>
        <p:grpSpPr>
          <a:xfrm>
            <a:off x="932341" y="1751059"/>
            <a:ext cx="3011627" cy="4493020"/>
            <a:chOff x="932341" y="1910261"/>
            <a:chExt cx="3011627" cy="4493020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05983151-722F-4659-A7DD-B388A042A38C}"/>
                </a:ext>
              </a:extLst>
            </p:cNvPr>
            <p:cNvGrpSpPr/>
            <p:nvPr/>
          </p:nvGrpSpPr>
          <p:grpSpPr>
            <a:xfrm>
              <a:off x="932341" y="3515554"/>
              <a:ext cx="2390862" cy="1282434"/>
              <a:chOff x="6828905" y="3424991"/>
              <a:chExt cx="4314306" cy="2177787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25B690B0-5825-406E-A24F-62CA3CE39CA1}"/>
                  </a:ext>
                </a:extLst>
              </p:cNvPr>
              <p:cNvGrpSpPr/>
              <p:nvPr/>
            </p:nvGrpSpPr>
            <p:grpSpPr>
              <a:xfrm>
                <a:off x="6828905" y="3424991"/>
                <a:ext cx="4314306" cy="2177787"/>
                <a:chOff x="6828905" y="3424991"/>
                <a:chExt cx="4314306" cy="2177787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3F13CF69-5041-4AEB-9F01-EB190F0D8F40}"/>
                    </a:ext>
                  </a:extLst>
                </p:cNvPr>
                <p:cNvSpPr/>
                <p:nvPr/>
              </p:nvSpPr>
              <p:spPr bwMode="auto">
                <a:xfrm>
                  <a:off x="6828905" y="3424991"/>
                  <a:ext cx="4314306" cy="2177787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/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802E7E0C-5D56-4025-B19B-7B31A1F21950}"/>
                    </a:ext>
                  </a:extLst>
                </p:cNvPr>
                <p:cNvCxnSpPr/>
                <p:nvPr/>
              </p:nvCxnSpPr>
              <p:spPr bwMode="auto">
                <a:xfrm>
                  <a:off x="6833062" y="4148051"/>
                  <a:ext cx="4297680" cy="0"/>
                </a:xfrm>
                <a:prstGeom prst="line">
                  <a:avLst/>
                </a:prstGeom>
                <a:solidFill>
                  <a:schemeClr val="accent1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/>
                </a:ln>
              </p:spPr>
            </p:cxnSp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01A422C8-EA52-435B-B1C7-C12EF55E1575}"/>
                    </a:ext>
                  </a:extLst>
                </p:cNvPr>
                <p:cNvCxnSpPr/>
                <p:nvPr/>
              </p:nvCxnSpPr>
              <p:spPr bwMode="auto">
                <a:xfrm>
                  <a:off x="6828905" y="4877812"/>
                  <a:ext cx="4297680" cy="0"/>
                </a:xfrm>
                <a:prstGeom prst="line">
                  <a:avLst/>
                </a:prstGeom>
                <a:solidFill>
                  <a:schemeClr val="accent1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/>
                </a:ln>
              </p:spPr>
            </p:cxnSp>
          </p:grp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99361AA-BB57-459B-AB63-331FB81B12B7}"/>
                  </a:ext>
                </a:extLst>
              </p:cNvPr>
              <p:cNvSpPr/>
              <p:nvPr/>
            </p:nvSpPr>
            <p:spPr bwMode="auto">
              <a:xfrm>
                <a:off x="7322769" y="3430984"/>
                <a:ext cx="901211" cy="7230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i-1</a:t>
                </a:r>
                <a:endParaRPr kumimoji="0" lang="zh-CN" altLang="en-US" sz="180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2C8426F-93ED-4CE5-998C-1DADD2DAB667}"/>
                  </a:ext>
                </a:extLst>
              </p:cNvPr>
              <p:cNvSpPr/>
              <p:nvPr/>
            </p:nvSpPr>
            <p:spPr bwMode="auto">
              <a:xfrm>
                <a:off x="8156287" y="3916257"/>
                <a:ext cx="901211" cy="7230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i="0" u="none" strike="noStrike" cap="none" normalizeH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kumimoji="0" lang="zh-CN" altLang="en-US" sz="180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B3B7059-8C6F-49E5-8D41-90CD0EB9301E}"/>
                  </a:ext>
                </a:extLst>
              </p:cNvPr>
              <p:cNvSpPr/>
              <p:nvPr/>
            </p:nvSpPr>
            <p:spPr bwMode="auto">
              <a:xfrm>
                <a:off x="6837697" y="3424991"/>
                <a:ext cx="475450" cy="727055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B15FD27-2B62-410D-827C-579709931251}"/>
                  </a:ext>
                </a:extLst>
              </p:cNvPr>
              <p:cNvSpPr/>
              <p:nvPr/>
            </p:nvSpPr>
            <p:spPr bwMode="auto">
              <a:xfrm>
                <a:off x="9151896" y="3937246"/>
                <a:ext cx="475450" cy="727055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8960E00B-6F73-42C0-A250-291390AF3005}"/>
                  </a:ext>
                </a:extLst>
              </p:cNvPr>
              <p:cNvSpPr/>
              <p:nvPr/>
            </p:nvSpPr>
            <p:spPr bwMode="auto">
              <a:xfrm>
                <a:off x="9699428" y="4443455"/>
                <a:ext cx="901211" cy="7230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i+1</a:t>
                </a:r>
                <a:endParaRPr kumimoji="0" lang="zh-CN" altLang="en-US" sz="180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FDB7C19C-ABD4-4F11-BD96-DE895B80A63C}"/>
                </a:ext>
              </a:extLst>
            </p:cNvPr>
            <p:cNvGrpSpPr/>
            <p:nvPr/>
          </p:nvGrpSpPr>
          <p:grpSpPr>
            <a:xfrm>
              <a:off x="932341" y="5120847"/>
              <a:ext cx="2390862" cy="1282434"/>
              <a:chOff x="8811471" y="4127877"/>
              <a:chExt cx="2566009" cy="1400795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1B0612D8-E544-461D-BC0A-53DE1A8BC3CD}"/>
                  </a:ext>
                </a:extLst>
              </p:cNvPr>
              <p:cNvGrpSpPr/>
              <p:nvPr/>
            </p:nvGrpSpPr>
            <p:grpSpPr>
              <a:xfrm>
                <a:off x="8811471" y="4127877"/>
                <a:ext cx="2566009" cy="1400795"/>
                <a:chOff x="6828905" y="3424991"/>
                <a:chExt cx="4314306" cy="2177787"/>
              </a:xfrm>
            </p:grpSpPr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BFE84F55-8B5B-4006-B5B1-DC1AE57EE182}"/>
                    </a:ext>
                  </a:extLst>
                </p:cNvPr>
                <p:cNvSpPr/>
                <p:nvPr/>
              </p:nvSpPr>
              <p:spPr bwMode="auto">
                <a:xfrm>
                  <a:off x="6828905" y="3424991"/>
                  <a:ext cx="4314306" cy="2177787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/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0F3DC5C7-EA50-4CB9-AACF-03FFCD44EDC2}"/>
                    </a:ext>
                  </a:extLst>
                </p:cNvPr>
                <p:cNvCxnSpPr/>
                <p:nvPr/>
              </p:nvCxnSpPr>
              <p:spPr bwMode="auto">
                <a:xfrm>
                  <a:off x="6833062" y="4148051"/>
                  <a:ext cx="4297680" cy="0"/>
                </a:xfrm>
                <a:prstGeom prst="line">
                  <a:avLst/>
                </a:prstGeom>
                <a:solidFill>
                  <a:schemeClr val="accent1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/>
                </a:ln>
              </p:spPr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48F6C313-3437-4CD5-AA68-A4EA4D921DC8}"/>
                    </a:ext>
                  </a:extLst>
                </p:cNvPr>
                <p:cNvCxnSpPr/>
                <p:nvPr/>
              </p:nvCxnSpPr>
              <p:spPr bwMode="auto">
                <a:xfrm>
                  <a:off x="6828905" y="4877812"/>
                  <a:ext cx="4297680" cy="0"/>
                </a:xfrm>
                <a:prstGeom prst="line">
                  <a:avLst/>
                </a:prstGeom>
                <a:solidFill>
                  <a:schemeClr val="accent1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/>
                </a:ln>
              </p:spPr>
            </p:cxnSp>
          </p:grp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A5793B3F-7D95-4F4C-BD62-7F7626D6E21B}"/>
                  </a:ext>
                </a:extLst>
              </p:cNvPr>
              <p:cNvSpPr/>
              <p:nvPr/>
            </p:nvSpPr>
            <p:spPr bwMode="auto">
              <a:xfrm>
                <a:off x="9104642" y="4134341"/>
                <a:ext cx="536011" cy="4650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i-1</a:t>
                </a:r>
                <a:endParaRPr kumimoji="0" lang="zh-CN" altLang="en-US" sz="180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E58EDB3E-2A81-443D-9A92-B138F86979C5}"/>
                  </a:ext>
                </a:extLst>
              </p:cNvPr>
              <p:cNvSpPr/>
              <p:nvPr/>
            </p:nvSpPr>
            <p:spPr bwMode="auto">
              <a:xfrm>
                <a:off x="8811973" y="4595736"/>
                <a:ext cx="536011" cy="4650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i="0" u="none" strike="noStrike" cap="none" normalizeH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kumimoji="0" lang="zh-CN" altLang="en-US" sz="180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D121F6-A0BF-4F9D-A446-3DE95D9B3741}"/>
                  </a:ext>
                </a:extLst>
              </p:cNvPr>
              <p:cNvSpPr/>
              <p:nvPr/>
            </p:nvSpPr>
            <p:spPr bwMode="auto">
              <a:xfrm>
                <a:off x="8816700" y="4127877"/>
                <a:ext cx="282782" cy="467656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C7038884-CB5E-4EBD-AFA9-372D5F4468CB}"/>
                  </a:ext>
                </a:extLst>
              </p:cNvPr>
              <p:cNvSpPr/>
              <p:nvPr/>
            </p:nvSpPr>
            <p:spPr bwMode="auto">
              <a:xfrm>
                <a:off x="10193111" y="4457369"/>
                <a:ext cx="282782" cy="467656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BE9B610-92F7-4DA8-BA99-B1C5BB7792FF}"/>
                  </a:ext>
                </a:extLst>
              </p:cNvPr>
              <p:cNvSpPr/>
              <p:nvPr/>
            </p:nvSpPr>
            <p:spPr bwMode="auto">
              <a:xfrm>
                <a:off x="9352419" y="4594172"/>
                <a:ext cx="536011" cy="4650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i+1</a:t>
                </a:r>
                <a:endParaRPr kumimoji="0" lang="zh-CN" altLang="en-US" sz="180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08ADCCF-4B14-4937-A4DD-4139786A54FC}"/>
                </a:ext>
              </a:extLst>
            </p:cNvPr>
            <p:cNvGrpSpPr/>
            <p:nvPr/>
          </p:nvGrpSpPr>
          <p:grpSpPr>
            <a:xfrm>
              <a:off x="932341" y="1910261"/>
              <a:ext cx="2390862" cy="1282434"/>
              <a:chOff x="6828905" y="3424991"/>
              <a:chExt cx="4314306" cy="2177787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9F46D09D-EE67-4513-8B15-4F7D42F210CE}"/>
                  </a:ext>
                </a:extLst>
              </p:cNvPr>
              <p:cNvGrpSpPr/>
              <p:nvPr/>
            </p:nvGrpSpPr>
            <p:grpSpPr>
              <a:xfrm>
                <a:off x="6828905" y="3424991"/>
                <a:ext cx="4314306" cy="2177787"/>
                <a:chOff x="6828905" y="3424991"/>
                <a:chExt cx="4314306" cy="2177787"/>
              </a:xfrm>
            </p:grpSpPr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E342220C-D51C-4786-B9A4-B24A16DD6D5F}"/>
                    </a:ext>
                  </a:extLst>
                </p:cNvPr>
                <p:cNvSpPr/>
                <p:nvPr/>
              </p:nvSpPr>
              <p:spPr bwMode="auto">
                <a:xfrm>
                  <a:off x="6828905" y="3424991"/>
                  <a:ext cx="4314306" cy="2177787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/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9555352C-17ED-4DD9-819D-23401402DE78}"/>
                    </a:ext>
                  </a:extLst>
                </p:cNvPr>
                <p:cNvCxnSpPr/>
                <p:nvPr/>
              </p:nvCxnSpPr>
              <p:spPr bwMode="auto">
                <a:xfrm>
                  <a:off x="6833062" y="4148051"/>
                  <a:ext cx="4297680" cy="0"/>
                </a:xfrm>
                <a:prstGeom prst="line">
                  <a:avLst/>
                </a:prstGeom>
                <a:solidFill>
                  <a:schemeClr val="accent1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/>
                </a:ln>
              </p:spPr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CD711083-2A0C-4DB8-86B2-1B41220DDD39}"/>
                    </a:ext>
                  </a:extLst>
                </p:cNvPr>
                <p:cNvCxnSpPr/>
                <p:nvPr/>
              </p:nvCxnSpPr>
              <p:spPr bwMode="auto">
                <a:xfrm>
                  <a:off x="6828905" y="4877812"/>
                  <a:ext cx="4297680" cy="0"/>
                </a:xfrm>
                <a:prstGeom prst="line">
                  <a:avLst/>
                </a:prstGeom>
                <a:solidFill>
                  <a:schemeClr val="accent1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/>
                </a:ln>
              </p:spPr>
            </p:cxnSp>
          </p:grp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6FA4971-5952-43B6-867C-A8CF5501D5B5}"/>
                  </a:ext>
                </a:extLst>
              </p:cNvPr>
              <p:cNvSpPr/>
              <p:nvPr/>
            </p:nvSpPr>
            <p:spPr bwMode="auto">
              <a:xfrm>
                <a:off x="7424425" y="3727744"/>
                <a:ext cx="901211" cy="7230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i-1</a:t>
                </a:r>
                <a:endParaRPr kumimoji="0" lang="zh-CN" altLang="en-US" sz="180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492E115F-1B46-4F0A-90ED-2AC33F5592CD}"/>
                  </a:ext>
                </a:extLst>
              </p:cNvPr>
              <p:cNvSpPr/>
              <p:nvPr/>
            </p:nvSpPr>
            <p:spPr bwMode="auto">
              <a:xfrm>
                <a:off x="8178603" y="4030497"/>
                <a:ext cx="901211" cy="7230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i="0" u="none" strike="noStrike" cap="none" normalizeH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kumimoji="0" lang="zh-CN" altLang="en-US" sz="180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991E992E-6D91-48FE-9147-F530B7970C18}"/>
                  </a:ext>
                </a:extLst>
              </p:cNvPr>
              <p:cNvSpPr/>
              <p:nvPr/>
            </p:nvSpPr>
            <p:spPr bwMode="auto">
              <a:xfrm>
                <a:off x="6837697" y="3424991"/>
                <a:ext cx="475450" cy="727055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6BF8365-D83A-4D1C-A7A5-54EFC310FF6E}"/>
                  </a:ext>
                </a:extLst>
              </p:cNvPr>
              <p:cNvSpPr/>
              <p:nvPr/>
            </p:nvSpPr>
            <p:spPr bwMode="auto">
              <a:xfrm>
                <a:off x="9151896" y="3937246"/>
                <a:ext cx="475450" cy="727055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i="0" u="none" strike="noStrike" cap="none" normalizeH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CFDB4636-542A-4A70-8C46-63FB43D57F6D}"/>
                  </a:ext>
                </a:extLst>
              </p:cNvPr>
              <p:cNvSpPr/>
              <p:nvPr/>
            </p:nvSpPr>
            <p:spPr bwMode="auto">
              <a:xfrm>
                <a:off x="9699428" y="4443455"/>
                <a:ext cx="901211" cy="7230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i+1</a:t>
                </a:r>
                <a:endParaRPr kumimoji="0" lang="zh-CN" altLang="en-US" sz="180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9A6A554-F1A4-4C0C-9867-8D440A77AAC7}"/>
                </a:ext>
              </a:extLst>
            </p:cNvPr>
            <p:cNvSpPr txBox="1"/>
            <p:nvPr/>
          </p:nvSpPr>
          <p:spPr>
            <a:xfrm>
              <a:off x="3477174" y="235356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(1)</a:t>
              </a:r>
              <a:endParaRPr lang="zh-CN" altLang="en-US" dirty="0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8C467CC9-F388-4A25-A6E1-AA0773343A22}"/>
                </a:ext>
              </a:extLst>
            </p:cNvPr>
            <p:cNvSpPr txBox="1"/>
            <p:nvPr/>
          </p:nvSpPr>
          <p:spPr>
            <a:xfrm>
              <a:off x="3477174" y="3958855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(2)</a:t>
              </a:r>
              <a:endParaRPr lang="zh-CN" altLang="en-US" dirty="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6DDD46E5-721F-4E72-875B-8576DA10F0B4}"/>
                </a:ext>
              </a:extLst>
            </p:cNvPr>
            <p:cNvSpPr txBox="1"/>
            <p:nvPr/>
          </p:nvSpPr>
          <p:spPr>
            <a:xfrm>
              <a:off x="3473223" y="556863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(3)</a:t>
              </a:r>
              <a:endParaRPr lang="zh-CN" altLang="en-US" dirty="0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1D509D38-10F9-4409-9D02-97A277B2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430" y="1147477"/>
            <a:ext cx="3162260" cy="56607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434959-92A4-433E-8272-BEDC05DC6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056" y="1415674"/>
            <a:ext cx="2311519" cy="3302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22E8C8B-DAE8-4FCC-917A-B400A064E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768" y="1766457"/>
            <a:ext cx="2609984" cy="160663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B041A2C-CA38-4E19-A089-5768A1AD6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3007" y="3747036"/>
            <a:ext cx="2965602" cy="635033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482B1F34-22F7-4A0D-AECE-7AA85DB65263}"/>
              </a:ext>
            </a:extLst>
          </p:cNvPr>
          <p:cNvSpPr txBox="1"/>
          <p:nvPr/>
        </p:nvSpPr>
        <p:spPr>
          <a:xfrm>
            <a:off x="8145663" y="3440007"/>
            <a:ext cx="2438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权重归一化：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341DFE2-BEC5-44AB-BAEB-41516736E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054" y="4295152"/>
            <a:ext cx="3145411" cy="2466048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2CFC49C3-BB1B-40C2-A8FD-D843ED5E4CB3}"/>
              </a:ext>
            </a:extLst>
          </p:cNvPr>
          <p:cNvSpPr txBox="1"/>
          <p:nvPr/>
        </p:nvSpPr>
        <p:spPr>
          <a:xfrm>
            <a:off x="8100926" y="1167953"/>
            <a:ext cx="2438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对权重线性加权：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47A8956-97C4-4A8F-B387-33B748471BEB}"/>
              </a:ext>
            </a:extLst>
          </p:cNvPr>
          <p:cNvSpPr txBox="1"/>
          <p:nvPr/>
        </p:nvSpPr>
        <p:spPr>
          <a:xfrm>
            <a:off x="8159034" y="4235129"/>
            <a:ext cx="2438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权重敏感度分析：</a:t>
            </a:r>
          </a:p>
        </p:txBody>
      </p:sp>
    </p:spTree>
    <p:extLst>
      <p:ext uri="{BB962C8B-B14F-4D97-AF65-F5344CB8AC3E}">
        <p14:creationId xmlns:p14="http://schemas.microsoft.com/office/powerpoint/2010/main" val="2696579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iEDA</a:t>
            </a:r>
            <a:r>
              <a:rPr lang="zh-CN" altLang="en-US" dirty="0"/>
              <a:t>工程布局合法化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712" y="1105805"/>
            <a:ext cx="5011972" cy="4934173"/>
          </a:xfrm>
        </p:spPr>
        <p:txBody>
          <a:bodyPr/>
          <a:lstStyle/>
          <a:p>
            <a:pPr lvl="1">
              <a:spcAft>
                <a:spcPts val="600"/>
              </a:spcAft>
            </a:pPr>
            <a:r>
              <a:rPr lang="zh-CN" altLang="en-US" sz="2400" b="1" dirty="0"/>
              <a:t>实现</a:t>
            </a:r>
            <a:r>
              <a:rPr lang="en-US" altLang="zh-CN" sz="2400" b="1" dirty="0"/>
              <a:t>Tetris</a:t>
            </a:r>
            <a:r>
              <a:rPr lang="zh-CN" altLang="en-US" sz="2400" b="1" dirty="0"/>
              <a:t>算法</a:t>
            </a:r>
            <a:endParaRPr lang="en-US" altLang="zh-CN" sz="2400" b="1" dirty="0"/>
          </a:p>
          <a:p>
            <a:pPr marL="344170" lvl="1" indent="0">
              <a:spcAft>
                <a:spcPts val="600"/>
              </a:spcAft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DA3AECA-B93C-4EA6-B5F7-E29387727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3F4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82B1F34-22F7-4A0D-AECE-7AA85DB65263}"/>
              </a:ext>
            </a:extLst>
          </p:cNvPr>
          <p:cNvSpPr txBox="1"/>
          <p:nvPr/>
        </p:nvSpPr>
        <p:spPr>
          <a:xfrm>
            <a:off x="950917" y="1652675"/>
            <a:ext cx="2438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CE2B87E-245D-474A-A7FD-F66FCBC08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163012"/>
              </p:ext>
            </p:extLst>
          </p:nvPr>
        </p:nvGraphicFramePr>
        <p:xfrm>
          <a:off x="1389966" y="2144333"/>
          <a:ext cx="9412069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000">
                  <a:extLst>
                    <a:ext uri="{9D8B030D-6E8A-4147-A177-3AD203B41FA5}">
                      <a16:colId xmlns:a16="http://schemas.microsoft.com/office/drawing/2014/main" val="3744930986"/>
                    </a:ext>
                  </a:extLst>
                </a:gridCol>
                <a:gridCol w="1365401">
                  <a:extLst>
                    <a:ext uri="{9D8B030D-6E8A-4147-A177-3AD203B41FA5}">
                      <a16:colId xmlns:a16="http://schemas.microsoft.com/office/drawing/2014/main" val="426678597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275226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0853705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848083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0359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Abacus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变体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变化百分比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Tetris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变化百分比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168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全局布局</a:t>
                      </a:r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HPWL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1003 3224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1003 3224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0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1003 3224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114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布局合法化</a:t>
                      </a:r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HPWL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1020 6568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1044 2189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0.02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2116 2638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2.07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3956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详细布局</a:t>
                      </a:r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HPWL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974 7528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995 2628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0.02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1493 4342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1.53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7420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总移动量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77 1488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163 9210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1.124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1101 0560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14.27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7576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运行时间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0.006476s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0.000909s</a:t>
                      </a:r>
                      <a:endParaRPr lang="en-US" altLang="zh-C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-0.85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0.008076s</a:t>
                      </a:r>
                      <a:endParaRPr lang="en-US" altLang="zh-CN" sz="1500" b="0" i="0" u="none" strike="noStrike" baseline="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1.24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9533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Total STWL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1048 6232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1073 5963</a:t>
                      </a:r>
                      <a:endParaRPr lang="en-US" altLang="zh-C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0.02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1073 5963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1.51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35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Max STWL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43 1405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43 1405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0.02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44 2565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1.09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28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Average Congestion of Edges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0.821588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0.821588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0.821588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11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total Overflow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49</a:t>
                      </a:r>
                      <a:endParaRPr lang="en-US" altLang="zh-C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027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Maximal Overflow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18</a:t>
                      </a:r>
                      <a:endParaRPr lang="en-US" altLang="zh-CN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0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18</a:t>
                      </a:r>
                      <a:endParaRPr lang="en-US" altLang="zh-CN" sz="1500" b="0" i="0" u="none" strike="noStrike" baseline="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4605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1807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414936-1E24-DC49-8865-8648EB5D2806}"/>
              </a:ext>
            </a:extLst>
          </p:cNvPr>
          <p:cNvSpPr txBox="1"/>
          <p:nvPr/>
        </p:nvSpPr>
        <p:spPr>
          <a:xfrm>
            <a:off x="5104097" y="216956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个人简介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747002-619A-7D41-9183-6C401B926C47}"/>
              </a:ext>
            </a:extLst>
          </p:cNvPr>
          <p:cNvSpPr txBox="1"/>
          <p:nvPr/>
        </p:nvSpPr>
        <p:spPr>
          <a:xfrm>
            <a:off x="5097405" y="3043289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C9D592-14E3-CE4D-99F9-38820BAA1356}"/>
              </a:ext>
            </a:extLst>
          </p:cNvPr>
          <p:cNvSpPr txBox="1"/>
          <p:nvPr/>
        </p:nvSpPr>
        <p:spPr>
          <a:xfrm>
            <a:off x="5104965" y="391701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17F65BBE-C435-1647-B769-47EC65057899}"/>
              </a:ext>
            </a:extLst>
          </p:cNvPr>
          <p:cNvSpPr/>
          <p:nvPr/>
        </p:nvSpPr>
        <p:spPr>
          <a:xfrm>
            <a:off x="4106763" y="2038707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8C12D7-6A27-4E49-AD98-868DED788A01}"/>
              </a:ext>
            </a:extLst>
          </p:cNvPr>
          <p:cNvSpPr txBox="1"/>
          <p:nvPr/>
        </p:nvSpPr>
        <p:spPr>
          <a:xfrm>
            <a:off x="4106763" y="216956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0BB7EC6F-275E-BA41-A36D-C0C064D8B622}"/>
              </a:ext>
            </a:extLst>
          </p:cNvPr>
          <p:cNvSpPr/>
          <p:nvPr/>
        </p:nvSpPr>
        <p:spPr>
          <a:xfrm>
            <a:off x="4100071" y="2917075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F2B06B-2BFD-B540-9CC5-FB74B9CA12A6}"/>
              </a:ext>
            </a:extLst>
          </p:cNvPr>
          <p:cNvSpPr txBox="1"/>
          <p:nvPr/>
        </p:nvSpPr>
        <p:spPr>
          <a:xfrm>
            <a:off x="4093460" y="3039909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30099B3A-D604-7043-9409-74D6F719B202}"/>
              </a:ext>
            </a:extLst>
          </p:cNvPr>
          <p:cNvSpPr/>
          <p:nvPr/>
        </p:nvSpPr>
        <p:spPr>
          <a:xfrm>
            <a:off x="4107631" y="379544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181827-09FF-134F-840D-3F875F5D0BD7}"/>
              </a:ext>
            </a:extLst>
          </p:cNvPr>
          <p:cNvSpPr txBox="1"/>
          <p:nvPr/>
        </p:nvSpPr>
        <p:spPr>
          <a:xfrm>
            <a:off x="4098943" y="391272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7D3FB3-D133-4713-A1F7-5394FCC340FE}"/>
              </a:ext>
            </a:extLst>
          </p:cNvPr>
          <p:cNvSpPr txBox="1"/>
          <p:nvPr/>
        </p:nvSpPr>
        <p:spPr>
          <a:xfrm>
            <a:off x="5097405" y="474430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感兴趣的内容</a:t>
            </a: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C163A7E9-DE66-4ABB-9CA4-E60B51F92275}"/>
              </a:ext>
            </a:extLst>
          </p:cNvPr>
          <p:cNvSpPr/>
          <p:nvPr/>
        </p:nvSpPr>
        <p:spPr>
          <a:xfrm>
            <a:off x="4100071" y="462273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4A9FCF-0D80-4E7A-90BC-B5907A158FB8}"/>
              </a:ext>
            </a:extLst>
          </p:cNvPr>
          <p:cNvSpPr txBox="1"/>
          <p:nvPr/>
        </p:nvSpPr>
        <p:spPr>
          <a:xfrm>
            <a:off x="4091383" y="474001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8682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学习经历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天津师范大学 </a:t>
            </a:r>
            <a:r>
              <a:rPr lang="en-US" altLang="zh-CN" sz="2000" dirty="0"/>
              <a:t>		</a:t>
            </a:r>
            <a:r>
              <a:rPr lang="zh-CN" altLang="en-US" sz="2000" dirty="0"/>
              <a:t>数学与应用数学（师范） </a:t>
            </a:r>
            <a:r>
              <a:rPr lang="en-US" altLang="zh-CN" sz="2000" dirty="0"/>
              <a:t>		</a:t>
            </a:r>
            <a:r>
              <a:rPr lang="zh-CN" altLang="en-US" sz="2000" dirty="0"/>
              <a:t>学士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深圳大学 </a:t>
            </a:r>
            <a:r>
              <a:rPr lang="en-US" altLang="zh-CN" sz="2000" dirty="0"/>
              <a:t>			</a:t>
            </a:r>
            <a:r>
              <a:rPr lang="zh-CN" altLang="en-US" sz="2000" dirty="0"/>
              <a:t>计算机科学与技术 </a:t>
            </a:r>
            <a:r>
              <a:rPr lang="en-US" altLang="zh-CN" sz="2000" dirty="0"/>
              <a:t>			</a:t>
            </a:r>
            <a:r>
              <a:rPr lang="zh-CN" altLang="en-US" sz="2000" dirty="0"/>
              <a:t>拟录取硕士</a:t>
            </a:r>
            <a:r>
              <a:rPr lang="en-US" altLang="zh-CN" sz="2000" dirty="0"/>
              <a:t>	</a:t>
            </a:r>
          </a:p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主要奖项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 algn="just">
              <a:lnSpc>
                <a:spcPct val="120000"/>
              </a:lnSpc>
            </a:pPr>
            <a:r>
              <a:rPr lang="zh-CN" altLang="en-US" sz="2000" b="1" dirty="0">
                <a:sym typeface="+mn-ea"/>
              </a:rPr>
              <a:t>国家级</a:t>
            </a:r>
            <a:r>
              <a:rPr lang="en-US" altLang="zh-CN" sz="2000" b="1" dirty="0">
                <a:sym typeface="+mn-ea"/>
              </a:rPr>
              <a:t>2</a:t>
            </a:r>
            <a:r>
              <a:rPr lang="zh-CN" altLang="en-US" sz="2000" b="1" dirty="0">
                <a:sym typeface="+mn-ea"/>
              </a:rPr>
              <a:t>项：</a:t>
            </a:r>
            <a:endParaRPr lang="en-US" altLang="zh-CN" sz="2000" b="1" dirty="0">
              <a:sym typeface="+mn-ea"/>
            </a:endParaRPr>
          </a:p>
          <a:p>
            <a:pPr lvl="2" algn="just">
              <a:lnSpc>
                <a:spcPct val="120000"/>
              </a:lnSpc>
            </a:pPr>
            <a:r>
              <a:rPr lang="zh-CN" altLang="zh-CN" sz="1800" dirty="0">
                <a:sym typeface="+mn-ea"/>
              </a:rPr>
              <a:t>“高教社杯”全国数学建模竞赛本科组全国二等奖</a:t>
            </a:r>
            <a:endParaRPr lang="en-US" altLang="zh-CN" sz="1800" dirty="0">
              <a:sym typeface="+mn-ea"/>
            </a:endParaRPr>
          </a:p>
          <a:p>
            <a:pPr lvl="2" algn="just">
              <a:lnSpc>
                <a:spcPct val="120000"/>
              </a:lnSpc>
            </a:pPr>
            <a:r>
              <a:rPr lang="zh-CN" altLang="zh-CN" sz="1800" dirty="0">
                <a:sym typeface="+mn-ea"/>
              </a:rPr>
              <a:t>美国大学生数学建模大学生竞赛</a:t>
            </a:r>
            <a:r>
              <a:rPr lang="en-US" altLang="zh-CN" sz="1800" dirty="0">
                <a:sym typeface="+mn-ea"/>
              </a:rPr>
              <a:t>H</a:t>
            </a:r>
            <a:r>
              <a:rPr lang="zh-CN" altLang="zh-CN" sz="1800" dirty="0">
                <a:sym typeface="+mn-ea"/>
              </a:rPr>
              <a:t>奖</a:t>
            </a:r>
            <a:endParaRPr lang="en-US" altLang="zh-CN" sz="1800" dirty="0">
              <a:sym typeface="+mn-ea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2000" b="1" dirty="0">
                <a:sym typeface="+mn-ea"/>
              </a:rPr>
              <a:t>天津市级</a:t>
            </a:r>
            <a:r>
              <a:rPr lang="en-US" altLang="zh-CN" sz="2000" b="1" dirty="0">
                <a:sym typeface="+mn-ea"/>
              </a:rPr>
              <a:t>6</a:t>
            </a:r>
            <a:r>
              <a:rPr lang="zh-CN" altLang="en-US" sz="2000" b="1" dirty="0">
                <a:sym typeface="+mn-ea"/>
              </a:rPr>
              <a:t>项：</a:t>
            </a:r>
            <a:endParaRPr lang="en-US" altLang="zh-CN" sz="2000" b="1" dirty="0">
              <a:sym typeface="+mn-ea"/>
            </a:endParaRPr>
          </a:p>
          <a:p>
            <a:pPr lvl="2" algn="just">
              <a:lnSpc>
                <a:spcPct val="150000"/>
              </a:lnSpc>
            </a:pPr>
            <a:r>
              <a:rPr lang="zh-CN" altLang="zh-CN" sz="1800" dirty="0">
                <a:sym typeface="+mn-ea"/>
              </a:rPr>
              <a:t>天津市“优秀学生</a:t>
            </a:r>
            <a:r>
              <a:rPr lang="zh-CN" altLang="en-US" sz="1800" dirty="0">
                <a:sym typeface="+mn-ea"/>
              </a:rPr>
              <a:t>”</a:t>
            </a:r>
            <a:r>
              <a:rPr lang="zh-CN" altLang="zh-CN" sz="1800" dirty="0">
                <a:sym typeface="+mn-ea"/>
              </a:rPr>
              <a:t>称号</a:t>
            </a:r>
            <a:endParaRPr lang="en-US" altLang="zh-CN" sz="1800" dirty="0">
              <a:sym typeface="+mn-ea"/>
            </a:endParaRPr>
          </a:p>
          <a:p>
            <a:pPr lvl="2" algn="just">
              <a:lnSpc>
                <a:spcPct val="150000"/>
              </a:lnSpc>
            </a:pPr>
            <a:r>
              <a:rPr lang="zh-CN" altLang="zh-CN" sz="1800" dirty="0">
                <a:sym typeface="+mn-ea"/>
              </a:rPr>
              <a:t>中国国际“互联网</a:t>
            </a:r>
            <a:r>
              <a:rPr lang="en-US" altLang="zh-CN" sz="1800" dirty="0">
                <a:sym typeface="+mn-ea"/>
              </a:rPr>
              <a:t>+</a:t>
            </a:r>
            <a:r>
              <a:rPr lang="zh-CN" altLang="zh-CN" sz="1800" dirty="0">
                <a:sym typeface="+mn-ea"/>
              </a:rPr>
              <a:t>”大学生创新创业大赛天津市银奖</a:t>
            </a:r>
            <a:endParaRPr lang="en-US" altLang="zh-CN" sz="1800" dirty="0">
              <a:sym typeface="+mn-ea"/>
            </a:endParaRPr>
          </a:p>
          <a:p>
            <a:pPr lvl="2" algn="just">
              <a:lnSpc>
                <a:spcPct val="150000"/>
              </a:lnSpc>
            </a:pPr>
            <a:r>
              <a:rPr lang="zh-CN" altLang="zh-CN" sz="1800" dirty="0">
                <a:sym typeface="+mn-ea"/>
              </a:rPr>
              <a:t>大学生创新创业项目天津市市级立项</a:t>
            </a:r>
            <a:endParaRPr lang="zh-CN" altLang="zh-CN" sz="1800" dirty="0"/>
          </a:p>
          <a:p>
            <a:pPr lvl="2" algn="just">
              <a:lnSpc>
                <a:spcPct val="120000"/>
              </a:lnSpc>
            </a:pPr>
            <a:r>
              <a:rPr lang="zh-CN" altLang="zh-CN" sz="1800" dirty="0">
                <a:sym typeface="+mn-ea"/>
              </a:rPr>
              <a:t>全国大学生数学竞赛天津赛区三等奖</a:t>
            </a:r>
            <a:r>
              <a:rPr lang="zh-CN" altLang="en-US" sz="1800" dirty="0">
                <a:sym typeface="+mn-ea"/>
              </a:rPr>
              <a:t>三</a:t>
            </a:r>
            <a:r>
              <a:rPr lang="zh-CN" altLang="zh-CN" sz="1800" dirty="0">
                <a:sym typeface="+mn-ea"/>
              </a:rPr>
              <a:t>次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28255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44DB3-D1B1-4F4F-B4EE-A8A8714DE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感兴趣的内容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B4CB38-A8C7-43F7-8B95-E75C8ED6E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83" y="1052737"/>
            <a:ext cx="8247171" cy="3535166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逻辑综合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 algn="just"/>
            <a:r>
              <a:rPr lang="en-US" altLang="zh-CN" sz="2400" b="1" i="0" dirty="0">
                <a:solidFill>
                  <a:srgbClr val="222226"/>
                </a:solidFill>
                <a:effectLst/>
                <a:latin typeface="PingFang SC"/>
              </a:rPr>
              <a:t>《</a:t>
            </a:r>
            <a:r>
              <a:rPr lang="zh-CN" altLang="en-US" sz="2400" b="1" i="0" dirty="0">
                <a:solidFill>
                  <a:srgbClr val="222226"/>
                </a:solidFill>
                <a:effectLst/>
                <a:latin typeface="PingFang SC"/>
              </a:rPr>
              <a:t>逻辑综合</a:t>
            </a:r>
            <a:r>
              <a:rPr lang="en-US" altLang="zh-CN" sz="2400" b="1" i="0" dirty="0">
                <a:solidFill>
                  <a:srgbClr val="222226"/>
                </a:solidFill>
                <a:effectLst/>
                <a:latin typeface="PingFang SC"/>
              </a:rPr>
              <a:t>(logic synthesis)</a:t>
            </a:r>
            <a:r>
              <a:rPr lang="zh-CN" altLang="en-US" sz="2400" b="1" i="0" dirty="0">
                <a:solidFill>
                  <a:srgbClr val="222226"/>
                </a:solidFill>
                <a:effectLst/>
                <a:latin typeface="PingFang SC"/>
              </a:rPr>
              <a:t>入门指南</a:t>
            </a:r>
            <a:r>
              <a:rPr lang="en-US" altLang="zh-CN" sz="2400" b="1" i="0" dirty="0">
                <a:solidFill>
                  <a:srgbClr val="222226"/>
                </a:solidFill>
                <a:effectLst/>
                <a:latin typeface="PingFang SC"/>
              </a:rPr>
              <a:t>》</a:t>
            </a:r>
          </a:p>
          <a:p>
            <a:pPr lvl="2" algn="just">
              <a:lnSpc>
                <a:spcPct val="120000"/>
              </a:lnSpc>
            </a:pPr>
            <a:r>
              <a:rPr lang="zh-CN" altLang="en-US" sz="1600" dirty="0"/>
              <a:t>翻译：RTL编译及优化是将HDL转换成通用网表，同时在编译过程中进行优化；</a:t>
            </a:r>
            <a:endParaRPr lang="en-US" altLang="zh-CN" sz="1600" dirty="0"/>
          </a:p>
          <a:p>
            <a:pPr lvl="2" algn="just">
              <a:lnSpc>
                <a:spcPct val="120000"/>
              </a:lnSpc>
            </a:pPr>
            <a:r>
              <a:rPr lang="zh-CN" altLang="en-US" sz="1600" dirty="0"/>
              <a:t>高阶RTL优化：高阶优化是对通用网表的典型电路和运算符进行优化和实现；</a:t>
            </a:r>
            <a:endParaRPr lang="en-US" altLang="zh-CN" sz="1600" dirty="0"/>
          </a:p>
          <a:p>
            <a:pPr lvl="2" algn="just">
              <a:lnSpc>
                <a:spcPct val="120000"/>
              </a:lnSpc>
            </a:pPr>
            <a:r>
              <a:rPr lang="zh-CN" altLang="en-US" sz="1600" dirty="0"/>
              <a:t>逻辑优化：逻辑优化是对通用网表基于布尔代数进行化简，主要优化通用网表的节点个数、逻辑层级、开关活动性等；</a:t>
            </a:r>
            <a:endParaRPr lang="en-US" altLang="zh-CN" sz="1600" dirty="0"/>
          </a:p>
          <a:p>
            <a:pPr lvl="2" algn="just">
              <a:lnSpc>
                <a:spcPct val="120000"/>
              </a:lnSpc>
            </a:pPr>
            <a:r>
              <a:rPr lang="zh-CN" altLang="en-US" sz="1600" dirty="0"/>
              <a:t>工艺映射：将优化后的电路映射到制造商提供的包含具体工艺信息（面积、时延、功耗、负载等）的库上，输出工艺相关的门级网表。其中ASIC工艺映射主要是标准单元库、FPGA工艺映射是查找表；</a:t>
            </a:r>
            <a:endParaRPr lang="en-US" altLang="zh-CN" sz="1600" dirty="0"/>
          </a:p>
          <a:p>
            <a:pPr lvl="2" algn="just">
              <a:lnSpc>
                <a:spcPct val="120000"/>
              </a:lnSpc>
            </a:pPr>
            <a:r>
              <a:rPr lang="zh-CN" altLang="en-US" sz="1600" dirty="0"/>
              <a:t>后优化：后优化指的是工艺映射后的网表进行重新映射，运算符重新实现，buffer插入和器件尺寸选择等优化。为达到最好的PPA（</a:t>
            </a:r>
            <a:r>
              <a:rPr lang="en-US" altLang="zh-CN" sz="1600" dirty="0"/>
              <a:t>Power</a:t>
            </a:r>
            <a:r>
              <a:rPr lang="zh-CN" altLang="en-US" sz="1600" dirty="0"/>
              <a:t> </a:t>
            </a:r>
            <a:r>
              <a:rPr lang="en-US" altLang="zh-CN" sz="1600" dirty="0"/>
              <a:t>Performance Area</a:t>
            </a:r>
            <a:r>
              <a:rPr lang="zh-CN" altLang="en-US" sz="1600" dirty="0"/>
              <a:t>），通常需要引入时序约束，逻辑综合工具会根据时序要求，优化关键路径，在延时、面积和功耗中达到最佳平衡。</a:t>
            </a:r>
          </a:p>
          <a:p>
            <a:pPr lvl="1" algn="just"/>
            <a:r>
              <a:rPr lang="en-US" altLang="zh-CN" sz="2400" b="1" dirty="0"/>
              <a:t>《FPGA</a:t>
            </a:r>
            <a:r>
              <a:rPr lang="zh-CN" altLang="en-US" sz="2400" b="1" dirty="0"/>
              <a:t>工艺映射算法研究</a:t>
            </a:r>
            <a:r>
              <a:rPr lang="en-US" altLang="zh-CN" sz="2400" b="1" dirty="0"/>
              <a:t>》</a:t>
            </a:r>
          </a:p>
          <a:p>
            <a:pPr lvl="1" algn="just"/>
            <a:r>
              <a:rPr lang="en-US" altLang="zh-CN" sz="2400" b="1" dirty="0"/>
              <a:t>《FPGA</a:t>
            </a:r>
            <a:r>
              <a:rPr lang="zh-CN" altLang="en-US" sz="2400" b="1" dirty="0"/>
              <a:t>工艺映射算法的优化研究</a:t>
            </a:r>
            <a:r>
              <a:rPr lang="en-US" altLang="zh-CN" sz="2400" b="1" dirty="0"/>
              <a:t>》</a:t>
            </a:r>
          </a:p>
          <a:p>
            <a:pPr marL="344170" lvl="1" indent="0" algn="just">
              <a:buNone/>
            </a:pPr>
            <a:endParaRPr lang="en-US" altLang="zh-CN" b="1" i="0" dirty="0">
              <a:solidFill>
                <a:srgbClr val="222226"/>
              </a:solidFill>
              <a:effectLst/>
              <a:latin typeface="PingFang SC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1F995D-857B-4605-8126-49EB51731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469" y="1126797"/>
            <a:ext cx="2845360" cy="494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147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9C34BF0-CADE-3140-AB1E-209C107B3BA2}"/>
              </a:ext>
            </a:extLst>
          </p:cNvPr>
          <p:cNvSpPr txBox="1"/>
          <p:nvPr/>
        </p:nvSpPr>
        <p:spPr>
          <a:xfrm>
            <a:off x="4757845" y="4596004"/>
            <a:ext cx="26763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OSCC</a:t>
            </a:r>
          </a:p>
          <a:p>
            <a:pPr algn="ctr"/>
            <a:r>
              <a:rPr kumimoji="1"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iEDA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课题组</a:t>
            </a:r>
            <a:endParaRPr kumimoji="1"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837D5BE-F174-4A66-9FF6-3501665ABD16}"/>
              </a:ext>
            </a:extLst>
          </p:cNvPr>
          <p:cNvGrpSpPr/>
          <p:nvPr/>
        </p:nvGrpSpPr>
        <p:grpSpPr>
          <a:xfrm>
            <a:off x="3540992" y="2320197"/>
            <a:ext cx="4906440" cy="1747706"/>
            <a:chOff x="375498" y="4757111"/>
            <a:chExt cx="4906440" cy="174770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31AF01D-C45B-4AF6-8377-790588F05D1F}"/>
                </a:ext>
              </a:extLst>
            </p:cNvPr>
            <p:cNvSpPr txBox="1"/>
            <p:nvPr/>
          </p:nvSpPr>
          <p:spPr>
            <a:xfrm>
              <a:off x="375498" y="4757111"/>
              <a:ext cx="49064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rgbClr val="0070C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感谢聆听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7CCE0D0-D98B-42E7-B335-C1762F70612C}"/>
                </a:ext>
              </a:extLst>
            </p:cNvPr>
            <p:cNvSpPr txBox="1"/>
            <p:nvPr/>
          </p:nvSpPr>
          <p:spPr>
            <a:xfrm>
              <a:off x="375498" y="5981597"/>
              <a:ext cx="4906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70C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Thanks for your attention</a:t>
              </a:r>
              <a:endParaRPr lang="zh-CN" altLang="en-US" sz="2800" dirty="0">
                <a:solidFill>
                  <a:srgbClr val="0070C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cxnSp>
          <p:nvCxnSpPr>
            <p:cNvPr id="11" name="直接连接符 9">
              <a:extLst>
                <a:ext uri="{FF2B5EF4-FFF2-40B4-BE49-F238E27FC236}">
                  <a16:creationId xmlns:a16="http://schemas.microsoft.com/office/drawing/2014/main" id="{79B92E0E-F053-564A-BAEF-A835E72BC302}"/>
                </a:ext>
              </a:extLst>
            </p:cNvPr>
            <p:cNvCxnSpPr/>
            <p:nvPr/>
          </p:nvCxnSpPr>
          <p:spPr>
            <a:xfrm>
              <a:off x="698546" y="5933282"/>
              <a:ext cx="4198144" cy="241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6102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414936-1E24-DC49-8865-8648EB5D2806}"/>
              </a:ext>
            </a:extLst>
          </p:cNvPr>
          <p:cNvSpPr txBox="1"/>
          <p:nvPr/>
        </p:nvSpPr>
        <p:spPr>
          <a:xfrm>
            <a:off x="5104097" y="216956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个人简介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747002-619A-7D41-9183-6C401B926C47}"/>
              </a:ext>
            </a:extLst>
          </p:cNvPr>
          <p:cNvSpPr txBox="1"/>
          <p:nvPr/>
        </p:nvSpPr>
        <p:spPr>
          <a:xfrm>
            <a:off x="5097405" y="3043289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C9D592-14E3-CE4D-99F9-38820BAA1356}"/>
              </a:ext>
            </a:extLst>
          </p:cNvPr>
          <p:cNvSpPr txBox="1"/>
          <p:nvPr/>
        </p:nvSpPr>
        <p:spPr>
          <a:xfrm>
            <a:off x="5104965" y="391701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17F65BBE-C435-1647-B769-47EC65057899}"/>
              </a:ext>
            </a:extLst>
          </p:cNvPr>
          <p:cNvSpPr/>
          <p:nvPr/>
        </p:nvSpPr>
        <p:spPr>
          <a:xfrm>
            <a:off x="4106763" y="2038707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8C12D7-6A27-4E49-AD98-868DED788A01}"/>
              </a:ext>
            </a:extLst>
          </p:cNvPr>
          <p:cNvSpPr txBox="1"/>
          <p:nvPr/>
        </p:nvSpPr>
        <p:spPr>
          <a:xfrm>
            <a:off x="4106763" y="216956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0BB7EC6F-275E-BA41-A36D-C0C064D8B622}"/>
              </a:ext>
            </a:extLst>
          </p:cNvPr>
          <p:cNvSpPr/>
          <p:nvPr/>
        </p:nvSpPr>
        <p:spPr>
          <a:xfrm>
            <a:off x="4100071" y="2917075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F2B06B-2BFD-B540-9CC5-FB74B9CA12A6}"/>
              </a:ext>
            </a:extLst>
          </p:cNvPr>
          <p:cNvSpPr txBox="1"/>
          <p:nvPr/>
        </p:nvSpPr>
        <p:spPr>
          <a:xfrm>
            <a:off x="4093460" y="3039909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30099B3A-D604-7043-9409-74D6F719B202}"/>
              </a:ext>
            </a:extLst>
          </p:cNvPr>
          <p:cNvSpPr/>
          <p:nvPr/>
        </p:nvSpPr>
        <p:spPr>
          <a:xfrm>
            <a:off x="4107631" y="379544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181827-09FF-134F-840D-3F875F5D0BD7}"/>
              </a:ext>
            </a:extLst>
          </p:cNvPr>
          <p:cNvSpPr txBox="1"/>
          <p:nvPr/>
        </p:nvSpPr>
        <p:spPr>
          <a:xfrm>
            <a:off x="4098943" y="391272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7D3FB3-D133-4713-A1F7-5394FCC340FE}"/>
              </a:ext>
            </a:extLst>
          </p:cNvPr>
          <p:cNvSpPr txBox="1"/>
          <p:nvPr/>
        </p:nvSpPr>
        <p:spPr>
          <a:xfrm>
            <a:off x="5097405" y="474430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感兴趣的内容</a:t>
            </a: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C163A7E9-DE66-4ABB-9CA4-E60B51F92275}"/>
              </a:ext>
            </a:extLst>
          </p:cNvPr>
          <p:cNvSpPr/>
          <p:nvPr/>
        </p:nvSpPr>
        <p:spPr>
          <a:xfrm>
            <a:off x="4100071" y="462273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4A9FCF-0D80-4E7A-90BC-B5907A158FB8}"/>
              </a:ext>
            </a:extLst>
          </p:cNvPr>
          <p:cNvSpPr txBox="1"/>
          <p:nvPr/>
        </p:nvSpPr>
        <p:spPr>
          <a:xfrm>
            <a:off x="4091383" y="474001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8210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实习总结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学习了解</a:t>
            </a:r>
            <a:r>
              <a:rPr lang="en-US" altLang="zh-CN" sz="2800" b="1" dirty="0">
                <a:solidFill>
                  <a:srgbClr val="0070C0"/>
                </a:solidFill>
              </a:rPr>
              <a:t>C++</a:t>
            </a:r>
            <a:r>
              <a:rPr lang="zh-CN" altLang="en-US" sz="2800" b="1" dirty="0">
                <a:solidFill>
                  <a:srgbClr val="0070C0"/>
                </a:solidFill>
              </a:rPr>
              <a:t>面向对象编程的三大特性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400" b="1" dirty="0"/>
              <a:t>封装：</a:t>
            </a:r>
            <a:r>
              <a:rPr lang="zh-CN" altLang="en-US" sz="2400" dirty="0"/>
              <a:t>减少耦合、隐藏信息、实现细节；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zh-CN" altLang="en-US" sz="2400" b="1" dirty="0"/>
              <a:t>继承：</a:t>
            </a:r>
            <a:r>
              <a:rPr lang="zh-CN" altLang="en-US" sz="2400" dirty="0"/>
              <a:t>代码重用、可拓展性、层次化组织；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zh-CN" altLang="en-US" sz="2400" b="1" dirty="0"/>
              <a:t>多态：</a:t>
            </a:r>
            <a:r>
              <a:rPr lang="zh-CN" altLang="en-US" sz="2400" dirty="0"/>
              <a:t>派生重写、动态调用、更加灵活。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主要学习资料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《C++ Primer Plus》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C++ </a:t>
            </a:r>
            <a:r>
              <a:rPr lang="zh-CN" altLang="en-US" sz="2400" dirty="0"/>
              <a:t>标准模板库</a:t>
            </a:r>
            <a:r>
              <a:rPr lang="en-US" altLang="zh-CN" sz="2400" dirty="0"/>
              <a:t>: STL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《Effective Modern C++》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err="1"/>
              <a:t>cmake</a:t>
            </a:r>
            <a:r>
              <a:rPr lang="zh-CN" altLang="en-US" sz="2400" dirty="0"/>
              <a:t>指令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完成</a:t>
            </a:r>
            <a:r>
              <a:rPr lang="en-US" altLang="zh-CN" sz="2800" b="1" dirty="0">
                <a:solidFill>
                  <a:srgbClr val="0070C0"/>
                </a:solidFill>
              </a:rPr>
              <a:t>Assignment1</a:t>
            </a:r>
            <a:r>
              <a:rPr lang="zh-CN" altLang="en-US" sz="2800" b="1" dirty="0">
                <a:solidFill>
                  <a:srgbClr val="0070C0"/>
                </a:solidFill>
              </a:rPr>
              <a:t>、</a:t>
            </a:r>
            <a:r>
              <a:rPr lang="en-US" altLang="zh-CN" sz="2800" b="1" dirty="0">
                <a:solidFill>
                  <a:srgbClr val="0070C0"/>
                </a:solidFill>
              </a:rPr>
              <a:t>Assignment3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019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学习笔记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021A74-7E73-47CC-B853-DC50AF1CD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92" y="2169366"/>
            <a:ext cx="2743341" cy="30418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AE50094-A0AA-4A2B-BEB0-EAA430BF2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980" y="1752390"/>
            <a:ext cx="2165461" cy="38228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0C6EFF-4A13-4B73-AC47-98EAD766F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188" y="1500348"/>
            <a:ext cx="2933851" cy="30164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59E2E0-B793-44C0-B6CD-74F8FC1B0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909" y="4975166"/>
            <a:ext cx="1816193" cy="11557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568263-734B-420C-BFB7-C25DE547B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2865" y="1115211"/>
            <a:ext cx="3549832" cy="515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0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 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7885" y="1042912"/>
            <a:ext cx="5038477" cy="493417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代码实现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400" b="1" kern="1200" dirty="0">
                <a:cs typeface="+mn-cs"/>
              </a:rPr>
              <a:t>建立类</a:t>
            </a:r>
            <a:endParaRPr lang="en-US" altLang="zh-CN" sz="2400" b="1" kern="1200" dirty="0">
              <a:cs typeface="+mn-cs"/>
            </a:endParaRPr>
          </a:p>
          <a:p>
            <a:pPr lvl="2">
              <a:spcAft>
                <a:spcPts val="600"/>
              </a:spcAft>
            </a:pPr>
            <a:r>
              <a:rPr lang="en-US" altLang="zh-CN" sz="2000" dirty="0"/>
              <a:t>Edge</a:t>
            </a:r>
            <a:r>
              <a:rPr lang="zh-CN" altLang="en-US" sz="2000" dirty="0"/>
              <a:t>：记录边</a:t>
            </a:r>
            <a:endParaRPr lang="en-US" altLang="zh-CN" sz="2000" dirty="0"/>
          </a:p>
          <a:p>
            <a:pPr lvl="2">
              <a:spcAft>
                <a:spcPts val="600"/>
              </a:spcAft>
            </a:pPr>
            <a:r>
              <a:rPr lang="en-US" altLang="zh-CN" sz="2000" dirty="0"/>
              <a:t>Path</a:t>
            </a:r>
            <a:r>
              <a:rPr lang="zh-CN" altLang="en-US" sz="2000" dirty="0"/>
              <a:t>：记录路径</a:t>
            </a:r>
            <a:endParaRPr lang="en-US" altLang="zh-CN" sz="2000" dirty="0"/>
          </a:p>
          <a:p>
            <a:pPr lvl="2">
              <a:spcAft>
                <a:spcPts val="600"/>
              </a:spcAft>
            </a:pPr>
            <a:r>
              <a:rPr lang="en-US" altLang="zh-CN" sz="2000" dirty="0"/>
              <a:t>Map</a:t>
            </a:r>
            <a:r>
              <a:rPr lang="zh-CN" altLang="en-US" sz="2000" dirty="0"/>
              <a:t>：记录边集与点集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zh-CN" altLang="en-US" sz="2400" b="1" kern="1200" dirty="0">
                <a:cs typeface="+mn-cs"/>
              </a:rPr>
              <a:t>主要函数</a:t>
            </a:r>
            <a:endParaRPr lang="en-US" altLang="zh-CN" sz="2400" b="1" kern="1200" dirty="0">
              <a:cs typeface="+mn-cs"/>
            </a:endParaRPr>
          </a:p>
          <a:p>
            <a:pPr lvl="2">
              <a:spcAft>
                <a:spcPts val="600"/>
              </a:spcAft>
            </a:pPr>
            <a:r>
              <a:rPr lang="en-US" altLang="zh-CN" sz="2000" dirty="0"/>
              <a:t>DFS</a:t>
            </a:r>
            <a:r>
              <a:rPr lang="zh-CN" altLang="en-US" sz="2000" dirty="0"/>
              <a:t>算法</a:t>
            </a:r>
            <a:endParaRPr lang="en-US" altLang="zh-CN" sz="2000" dirty="0"/>
          </a:p>
          <a:p>
            <a:pPr lvl="2">
              <a:spcAft>
                <a:spcPts val="600"/>
              </a:spcAft>
            </a:pPr>
            <a:r>
              <a:rPr lang="zh-CN" altLang="en-US" sz="2000" dirty="0"/>
              <a:t>排序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zh-CN" altLang="en-US" sz="2400" b="1" kern="1200" dirty="0">
                <a:cs typeface="+mn-cs"/>
              </a:rPr>
              <a:t>输出结果</a:t>
            </a:r>
            <a:endParaRPr lang="en-US" altLang="zh-CN" sz="2400" b="1" kern="1200" dirty="0">
              <a:cs typeface="+mn-cs"/>
            </a:endParaRPr>
          </a:p>
          <a:p>
            <a:pPr lvl="2">
              <a:spcAft>
                <a:spcPts val="600"/>
              </a:spcAft>
            </a:pPr>
            <a:endParaRPr lang="en-US" altLang="zh-CN" sz="21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7E81DC-66F0-4DD5-90C5-42030AA3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94" y="3830661"/>
            <a:ext cx="3833792" cy="1525397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72401F5D-1D88-4F16-A037-41C84DE59017}"/>
              </a:ext>
            </a:extLst>
          </p:cNvPr>
          <p:cNvSpPr/>
          <p:nvPr/>
        </p:nvSpPr>
        <p:spPr bwMode="auto">
          <a:xfrm>
            <a:off x="4198608" y="3188694"/>
            <a:ext cx="547459" cy="48577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27A33FF-9CA1-4A78-82B3-21F041445FE7}"/>
              </a:ext>
            </a:extLst>
          </p:cNvPr>
          <p:cNvGrpSpPr/>
          <p:nvPr/>
        </p:nvGrpSpPr>
        <p:grpSpPr>
          <a:xfrm>
            <a:off x="4844263" y="2126888"/>
            <a:ext cx="2812560" cy="1239230"/>
            <a:chOff x="570867" y="4508068"/>
            <a:chExt cx="2812560" cy="123923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63AAD6-AAFF-4365-BC20-712B22DDBCF9}"/>
                </a:ext>
              </a:extLst>
            </p:cNvPr>
            <p:cNvSpPr/>
            <p:nvPr/>
          </p:nvSpPr>
          <p:spPr bwMode="auto">
            <a:xfrm>
              <a:off x="570867" y="4821861"/>
              <a:ext cx="71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图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E355216-18E3-4D69-A88F-BFA462493B0B}"/>
                </a:ext>
              </a:extLst>
            </p:cNvPr>
            <p:cNvSpPr/>
            <p:nvPr/>
          </p:nvSpPr>
          <p:spPr bwMode="auto">
            <a:xfrm>
              <a:off x="1642702" y="4508068"/>
              <a:ext cx="71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点集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ACB8F22E-C5B2-481D-BF87-00EDCD0CE195}"/>
                </a:ext>
              </a:extLst>
            </p:cNvPr>
            <p:cNvGrpSpPr/>
            <p:nvPr/>
          </p:nvGrpSpPr>
          <p:grpSpPr>
            <a:xfrm>
              <a:off x="1642702" y="4988914"/>
              <a:ext cx="1740725" cy="758384"/>
              <a:chOff x="1642702" y="4988914"/>
              <a:chExt cx="1740725" cy="758384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E09FE92-C210-47EF-949D-3B05F46FD7D3}"/>
                  </a:ext>
                </a:extLst>
              </p:cNvPr>
              <p:cNvSpPr/>
              <p:nvPr/>
            </p:nvSpPr>
            <p:spPr bwMode="auto">
              <a:xfrm>
                <a:off x="1642702" y="5174490"/>
                <a:ext cx="714946" cy="38758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rPr>
                  <a:t>边集</a:t>
                </a: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917C817-EEBE-4E73-876D-F65BF1CF2A37}"/>
                  </a:ext>
                </a:extLst>
              </p:cNvPr>
              <p:cNvSpPr/>
              <p:nvPr/>
            </p:nvSpPr>
            <p:spPr bwMode="auto">
              <a:xfrm>
                <a:off x="2668502" y="4988914"/>
                <a:ext cx="714925" cy="325316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b="1" dirty="0">
                    <a:latin typeface="Arial" panose="020B0604020202020204" pitchFamily="34" charset="0"/>
                    <a:ea typeface="宋体" panose="02010600030101010101" pitchFamily="2" charset="-122"/>
                  </a:rPr>
                  <a:t>权重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8AACD3B-1141-48BF-9258-852BA99BAC98}"/>
                  </a:ext>
                </a:extLst>
              </p:cNvPr>
              <p:cNvSpPr/>
              <p:nvPr/>
            </p:nvSpPr>
            <p:spPr bwMode="auto">
              <a:xfrm>
                <a:off x="2667249" y="5421982"/>
                <a:ext cx="714905" cy="325316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rPr>
                  <a:t>方向</a:t>
                </a:r>
              </a:p>
            </p:txBody>
          </p:sp>
          <p:cxnSp>
            <p:nvCxnSpPr>
              <p:cNvPr id="21" name="连接符: 肘形 20">
                <a:extLst>
                  <a:ext uri="{FF2B5EF4-FFF2-40B4-BE49-F238E27FC236}">
                    <a16:creationId xmlns:a16="http://schemas.microsoft.com/office/drawing/2014/main" id="{37543C58-AC53-485B-8F2A-FA15E9FD2D5A}"/>
                  </a:ext>
                </a:extLst>
              </p:cNvPr>
              <p:cNvCxnSpPr>
                <a:stCxn id="15" idx="3"/>
                <a:endCxn id="17" idx="1"/>
              </p:cNvCxnSpPr>
              <p:nvPr/>
            </p:nvCxnSpPr>
            <p:spPr bwMode="auto">
              <a:xfrm flipV="1">
                <a:off x="2357648" y="5151572"/>
                <a:ext cx="310854" cy="216709"/>
              </a:xfrm>
              <a:prstGeom prst="bentConnector3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/>
              </a:ln>
            </p:spPr>
          </p:cxnSp>
          <p:cxnSp>
            <p:nvCxnSpPr>
              <p:cNvPr id="23" name="连接符: 肘形 22">
                <a:extLst>
                  <a:ext uri="{FF2B5EF4-FFF2-40B4-BE49-F238E27FC236}">
                    <a16:creationId xmlns:a16="http://schemas.microsoft.com/office/drawing/2014/main" id="{A043282F-9B3B-4B8B-B2E3-6A6F1F515D49}"/>
                  </a:ext>
                </a:extLst>
              </p:cNvPr>
              <p:cNvCxnSpPr>
                <a:stCxn id="15" idx="3"/>
                <a:endCxn id="18" idx="1"/>
              </p:cNvCxnSpPr>
              <p:nvPr/>
            </p:nvCxnSpPr>
            <p:spPr bwMode="auto">
              <a:xfrm>
                <a:off x="2357648" y="5368281"/>
                <a:ext cx="309601" cy="216359"/>
              </a:xfrm>
              <a:prstGeom prst="bentConnector3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/>
              </a:ln>
            </p:spPr>
          </p:cxnSp>
        </p:grpSp>
        <p:cxnSp>
          <p:nvCxnSpPr>
            <p:cNvPr id="27" name="连接符: 肘形 26">
              <a:extLst>
                <a:ext uri="{FF2B5EF4-FFF2-40B4-BE49-F238E27FC236}">
                  <a16:creationId xmlns:a16="http://schemas.microsoft.com/office/drawing/2014/main" id="{FEE8E894-E251-415E-B636-41488531D8BA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 bwMode="auto">
            <a:xfrm flipV="1">
              <a:off x="1285813" y="4701859"/>
              <a:ext cx="356889" cy="313793"/>
            </a:xfrm>
            <a:prstGeom prst="bentConnector3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9" name="连接符: 肘形 28">
              <a:extLst>
                <a:ext uri="{FF2B5EF4-FFF2-40B4-BE49-F238E27FC236}">
                  <a16:creationId xmlns:a16="http://schemas.microsoft.com/office/drawing/2014/main" id="{0DE7D375-65A7-4D4F-9676-43AE8DBECAF3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 bwMode="auto">
            <a:xfrm>
              <a:off x="1285813" y="5015652"/>
              <a:ext cx="356889" cy="352629"/>
            </a:xfrm>
            <a:prstGeom prst="bentConnector3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EF8B0A84-1538-4288-9BC8-A3FD5A12509C}"/>
              </a:ext>
            </a:extLst>
          </p:cNvPr>
          <p:cNvSpPr txBox="1">
            <a:spLocks/>
          </p:cNvSpPr>
          <p:nvPr/>
        </p:nvSpPr>
        <p:spPr bwMode="auto">
          <a:xfrm>
            <a:off x="439394" y="1049739"/>
            <a:ext cx="3760991" cy="290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kern="0" dirty="0">
                <a:solidFill>
                  <a:srgbClr val="0070C0"/>
                </a:solidFill>
              </a:rPr>
              <a:t>问题</a:t>
            </a:r>
            <a:endParaRPr lang="en-US" altLang="zh-CN" sz="2800" b="1" kern="0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有向无环图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边具有权重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X</a:t>
            </a:r>
            <a:r>
              <a:rPr lang="zh-CN" altLang="en-US" sz="2400" dirty="0"/>
              <a:t>个中间点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权重和前</a:t>
            </a:r>
            <a:r>
              <a:rPr lang="en-US" altLang="zh-CN" sz="2400" dirty="0"/>
              <a:t>Top N</a:t>
            </a:r>
            <a:r>
              <a:rPr lang="zh-CN" altLang="en-US" sz="2400" dirty="0"/>
              <a:t>路径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endParaRPr lang="en-US" altLang="zh-CN" sz="2800" b="1" kern="0" dirty="0">
              <a:solidFill>
                <a:srgbClr val="0070C0"/>
              </a:solidFill>
            </a:endParaRPr>
          </a:p>
          <a:p>
            <a:pPr lvl="2">
              <a:spcAft>
                <a:spcPts val="600"/>
              </a:spcAft>
            </a:pPr>
            <a:endParaRPr lang="en-US" altLang="zh-CN" sz="2100" b="1" kern="0" dirty="0">
              <a:solidFill>
                <a:srgbClr val="0070C0"/>
              </a:solidFill>
            </a:endParaRPr>
          </a:p>
        </p:txBody>
      </p: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883309AF-BBA0-48DF-B6F1-AD1711A51213}"/>
              </a:ext>
            </a:extLst>
          </p:cNvPr>
          <p:cNvSpPr txBox="1">
            <a:spLocks/>
          </p:cNvSpPr>
          <p:nvPr/>
        </p:nvSpPr>
        <p:spPr bwMode="auto">
          <a:xfrm>
            <a:off x="4833242" y="1042912"/>
            <a:ext cx="2361337" cy="102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kern="0" dirty="0">
                <a:solidFill>
                  <a:srgbClr val="0070C0"/>
                </a:solidFill>
              </a:rPr>
              <a:t>建模抽象</a:t>
            </a:r>
            <a:endParaRPr lang="en-US" altLang="zh-CN" sz="2800" b="1" kern="0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400" b="1" dirty="0"/>
              <a:t>数据</a:t>
            </a:r>
            <a:endParaRPr lang="en-US" altLang="zh-CN" sz="2400" b="1" dirty="0"/>
          </a:p>
          <a:p>
            <a:pPr lvl="2">
              <a:spcAft>
                <a:spcPts val="600"/>
              </a:spcAft>
            </a:pPr>
            <a:endParaRPr lang="en-US" altLang="zh-CN" sz="2100" b="1" kern="0" dirty="0">
              <a:solidFill>
                <a:srgbClr val="C00000"/>
              </a:solidFill>
            </a:endParaRPr>
          </a:p>
          <a:p>
            <a:pPr marL="693420" lvl="2" indent="0">
              <a:spcAft>
                <a:spcPts val="600"/>
              </a:spcAft>
              <a:buNone/>
            </a:pPr>
            <a:endParaRPr lang="en-US" altLang="zh-CN" sz="2100" b="1" kern="0" dirty="0">
              <a:solidFill>
                <a:srgbClr val="C00000"/>
              </a:solidFill>
            </a:endParaRPr>
          </a:p>
          <a:p>
            <a:pPr marL="693420" lvl="2" indent="0">
              <a:spcAft>
                <a:spcPts val="600"/>
              </a:spcAft>
              <a:buNone/>
            </a:pPr>
            <a:endParaRPr lang="en-US" altLang="zh-CN" sz="2100" b="1" kern="0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400" b="1" dirty="0"/>
              <a:t>算法</a:t>
            </a:r>
            <a:endParaRPr lang="en-US" altLang="zh-CN" sz="2400" b="1" dirty="0"/>
          </a:p>
          <a:p>
            <a:pPr marL="344170" lvl="1" indent="0">
              <a:spcAft>
                <a:spcPts val="600"/>
              </a:spcAft>
              <a:buNone/>
            </a:pPr>
            <a:r>
              <a:rPr lang="en-US" altLang="zh-CN" sz="2400" b="1" kern="0" dirty="0">
                <a:solidFill>
                  <a:srgbClr val="0070C0"/>
                </a:solidFill>
              </a:rPr>
              <a:t> </a:t>
            </a:r>
            <a:r>
              <a:rPr lang="en-US" altLang="zh-CN" sz="2000" dirty="0"/>
              <a:t>DFS</a:t>
            </a:r>
            <a:r>
              <a:rPr lang="zh-CN" altLang="en-US" sz="2000" dirty="0"/>
              <a:t>算法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zh-CN" altLang="en-US" sz="2400" b="1" dirty="0"/>
              <a:t>结果</a:t>
            </a:r>
            <a:endParaRPr lang="en-US" altLang="zh-CN" sz="2400" b="1" dirty="0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2BA86834-D90B-4D1C-8225-0283CC88EA57}"/>
              </a:ext>
            </a:extLst>
          </p:cNvPr>
          <p:cNvGrpSpPr/>
          <p:nvPr/>
        </p:nvGrpSpPr>
        <p:grpSpPr>
          <a:xfrm>
            <a:off x="4481546" y="4986439"/>
            <a:ext cx="3228908" cy="1716543"/>
            <a:chOff x="4577723" y="4897513"/>
            <a:chExt cx="3228908" cy="1716543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9E76706-75D3-430B-B135-F285FF4A20D8}"/>
                </a:ext>
              </a:extLst>
            </p:cNvPr>
            <p:cNvSpPr/>
            <p:nvPr/>
          </p:nvSpPr>
          <p:spPr bwMode="auto">
            <a:xfrm>
              <a:off x="4577723" y="5568332"/>
              <a:ext cx="89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路径集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0DF171E0-D10E-41CF-9EC4-CEED30B7C394}"/>
                </a:ext>
              </a:extLst>
            </p:cNvPr>
            <p:cNvSpPr/>
            <p:nvPr/>
          </p:nvSpPr>
          <p:spPr bwMode="auto">
            <a:xfrm>
              <a:off x="5834768" y="4897513"/>
              <a:ext cx="71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有序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0D83A8-A09F-4F18-AD99-CD640D541EAA}"/>
                </a:ext>
              </a:extLst>
            </p:cNvPr>
            <p:cNvSpPr/>
            <p:nvPr/>
          </p:nvSpPr>
          <p:spPr bwMode="auto">
            <a:xfrm>
              <a:off x="5838611" y="5563936"/>
              <a:ext cx="71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路径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116613B-F807-481D-BAF3-2CEE293C0D18}"/>
                </a:ext>
              </a:extLst>
            </p:cNvPr>
            <p:cNvSpPr/>
            <p:nvPr/>
          </p:nvSpPr>
          <p:spPr bwMode="auto">
            <a:xfrm>
              <a:off x="6903298" y="5069360"/>
              <a:ext cx="71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有序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CA04C17-2D99-4217-8791-D9FF80B20FF8}"/>
                </a:ext>
              </a:extLst>
            </p:cNvPr>
            <p:cNvSpPr/>
            <p:nvPr/>
          </p:nvSpPr>
          <p:spPr bwMode="auto">
            <a:xfrm>
              <a:off x="6904611" y="5563935"/>
              <a:ext cx="71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点集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9AD5D22-A8C2-408F-B165-93542A167A51}"/>
                </a:ext>
              </a:extLst>
            </p:cNvPr>
            <p:cNvSpPr/>
            <p:nvPr/>
          </p:nvSpPr>
          <p:spPr bwMode="auto">
            <a:xfrm>
              <a:off x="6907694" y="6066363"/>
              <a:ext cx="898937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必经点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91A1857-B0EC-4A90-B3D0-F04EB2AEC4D0}"/>
                </a:ext>
              </a:extLst>
            </p:cNvPr>
            <p:cNvSpPr/>
            <p:nvPr/>
          </p:nvSpPr>
          <p:spPr bwMode="auto">
            <a:xfrm>
              <a:off x="5838611" y="6226475"/>
              <a:ext cx="71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权重</a:t>
              </a:r>
            </a:p>
          </p:txBody>
        </p:sp>
        <p:cxnSp>
          <p:nvCxnSpPr>
            <p:cNvPr id="42" name="连接符: 肘形 41">
              <a:extLst>
                <a:ext uri="{FF2B5EF4-FFF2-40B4-BE49-F238E27FC236}">
                  <a16:creationId xmlns:a16="http://schemas.microsoft.com/office/drawing/2014/main" id="{1B7730A7-321A-4B68-AB29-06D6C5CCAC4E}"/>
                </a:ext>
              </a:extLst>
            </p:cNvPr>
            <p:cNvCxnSpPr>
              <a:stCxn id="36" idx="3"/>
              <a:endCxn id="37" idx="1"/>
            </p:cNvCxnSpPr>
            <p:nvPr/>
          </p:nvCxnSpPr>
          <p:spPr bwMode="auto">
            <a:xfrm flipV="1">
              <a:off x="6553557" y="5263151"/>
              <a:ext cx="349741" cy="494576"/>
            </a:xfrm>
            <a:prstGeom prst="bentConnector3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</p:spPr>
        </p:cxnSp>
        <p:cxnSp>
          <p:nvCxnSpPr>
            <p:cNvPr id="44" name="连接符: 肘形 43">
              <a:extLst>
                <a:ext uri="{FF2B5EF4-FFF2-40B4-BE49-F238E27FC236}">
                  <a16:creationId xmlns:a16="http://schemas.microsoft.com/office/drawing/2014/main" id="{1F77BEAC-EB15-451D-821D-0DE2411A1DB1}"/>
                </a:ext>
              </a:extLst>
            </p:cNvPr>
            <p:cNvCxnSpPr>
              <a:stCxn id="36" idx="3"/>
              <a:endCxn id="38" idx="1"/>
            </p:cNvCxnSpPr>
            <p:nvPr/>
          </p:nvCxnSpPr>
          <p:spPr bwMode="auto">
            <a:xfrm flipV="1">
              <a:off x="6553557" y="5757726"/>
              <a:ext cx="351054" cy="1"/>
            </a:xfrm>
            <a:prstGeom prst="bentConnector3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</p:spPr>
        </p:cxnSp>
        <p:cxnSp>
          <p:nvCxnSpPr>
            <p:cNvPr id="46" name="连接符: 肘形 45">
              <a:extLst>
                <a:ext uri="{FF2B5EF4-FFF2-40B4-BE49-F238E27FC236}">
                  <a16:creationId xmlns:a16="http://schemas.microsoft.com/office/drawing/2014/main" id="{2FFEB42A-5EE3-40F1-B401-67C036DEF495}"/>
                </a:ext>
              </a:extLst>
            </p:cNvPr>
            <p:cNvCxnSpPr>
              <a:stCxn id="36" idx="3"/>
              <a:endCxn id="39" idx="1"/>
            </p:cNvCxnSpPr>
            <p:nvPr/>
          </p:nvCxnSpPr>
          <p:spPr bwMode="auto">
            <a:xfrm>
              <a:off x="6553557" y="5757727"/>
              <a:ext cx="354137" cy="502427"/>
            </a:xfrm>
            <a:prstGeom prst="bentConnector3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229AFA09-92BB-4336-A14B-BBBB71E2E93B}"/>
                </a:ext>
              </a:extLst>
            </p:cNvPr>
            <p:cNvCxnSpPr>
              <a:stCxn id="34" idx="3"/>
              <a:endCxn id="35" idx="1"/>
            </p:cNvCxnSpPr>
            <p:nvPr/>
          </p:nvCxnSpPr>
          <p:spPr bwMode="auto">
            <a:xfrm flipV="1">
              <a:off x="5472669" y="5091304"/>
              <a:ext cx="362099" cy="670819"/>
            </a:xfrm>
            <a:prstGeom prst="bentConnector3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57" name="连接符: 肘形 56">
              <a:extLst>
                <a:ext uri="{FF2B5EF4-FFF2-40B4-BE49-F238E27FC236}">
                  <a16:creationId xmlns:a16="http://schemas.microsoft.com/office/drawing/2014/main" id="{73A0D108-6372-492B-B7D5-AC1CB34961E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472669" y="5762123"/>
              <a:ext cx="365942" cy="4396"/>
            </a:xfrm>
            <a:prstGeom prst="bentConnector3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7A620CCD-3DF9-42C7-904A-9D852C36167E}"/>
              </a:ext>
            </a:extLst>
          </p:cNvPr>
          <p:cNvCxnSpPr>
            <a:stCxn id="34" idx="3"/>
            <a:endCxn id="40" idx="1"/>
          </p:cNvCxnSpPr>
          <p:nvPr/>
        </p:nvCxnSpPr>
        <p:spPr bwMode="auto">
          <a:xfrm>
            <a:off x="5376492" y="5851049"/>
            <a:ext cx="365942" cy="658143"/>
          </a:xfrm>
          <a:prstGeom prst="bentConnector3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77" name="箭头: 右 76">
            <a:extLst>
              <a:ext uri="{FF2B5EF4-FFF2-40B4-BE49-F238E27FC236}">
                <a16:creationId xmlns:a16="http://schemas.microsoft.com/office/drawing/2014/main" id="{6FB44EEF-41B2-4E2A-AAA1-B8CE288DAF60}"/>
              </a:ext>
            </a:extLst>
          </p:cNvPr>
          <p:cNvSpPr/>
          <p:nvPr/>
        </p:nvSpPr>
        <p:spPr bwMode="auto">
          <a:xfrm>
            <a:off x="7860605" y="3188694"/>
            <a:ext cx="547459" cy="48577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0484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内容占位符 2">
            <a:extLst>
              <a:ext uri="{FF2B5EF4-FFF2-40B4-BE49-F238E27FC236}">
                <a16:creationId xmlns:a16="http://schemas.microsoft.com/office/drawing/2014/main" id="{7AE73FCD-EE22-4B26-9174-D69A46A4C7C1}"/>
              </a:ext>
            </a:extLst>
          </p:cNvPr>
          <p:cNvSpPr txBox="1">
            <a:spLocks/>
          </p:cNvSpPr>
          <p:nvPr/>
        </p:nvSpPr>
        <p:spPr bwMode="auto">
          <a:xfrm>
            <a:off x="6089105" y="1493634"/>
            <a:ext cx="5803446" cy="89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spcAft>
                <a:spcPts val="600"/>
              </a:spcAft>
            </a:pPr>
            <a:r>
              <a:rPr lang="zh-CN" altLang="en-US" sz="2400" b="1" kern="0" dirty="0"/>
              <a:t>测试案例</a:t>
            </a:r>
            <a:endParaRPr lang="en-US" altLang="zh-CN" sz="2400" b="1" kern="0" dirty="0"/>
          </a:p>
          <a:p>
            <a:pPr lvl="2">
              <a:spcAft>
                <a:spcPts val="600"/>
              </a:spcAft>
            </a:pPr>
            <a:r>
              <a:rPr lang="zh-CN" altLang="en-US" sz="1400" kern="0" dirty="0"/>
              <a:t>起始点</a:t>
            </a:r>
            <a:r>
              <a:rPr lang="en-US" altLang="zh-CN" sz="1400" kern="0" dirty="0"/>
              <a:t>0</a:t>
            </a:r>
            <a:r>
              <a:rPr lang="zh-CN" altLang="en-US" sz="1400" kern="0" dirty="0"/>
              <a:t>，终点</a:t>
            </a:r>
            <a:r>
              <a:rPr lang="en-US" altLang="zh-CN" sz="1400" kern="0" dirty="0"/>
              <a:t>5</a:t>
            </a:r>
            <a:r>
              <a:rPr lang="zh-CN" altLang="en-US" sz="1400" kern="0" dirty="0"/>
              <a:t>，必经点</a:t>
            </a:r>
            <a:r>
              <a:rPr lang="en-US" altLang="zh-CN" sz="1400" kern="0" dirty="0"/>
              <a:t>3</a:t>
            </a:r>
            <a:r>
              <a:rPr lang="zh-CN" altLang="en-US" sz="1400" kern="0" dirty="0"/>
              <a:t>、</a:t>
            </a:r>
            <a:r>
              <a:rPr lang="en-US" altLang="zh-CN" sz="1400" kern="0" dirty="0"/>
              <a:t>4</a:t>
            </a:r>
            <a:r>
              <a:rPr lang="zh-CN" altLang="en-US" sz="1400" kern="0" dirty="0"/>
              <a:t>，</a:t>
            </a:r>
            <a:r>
              <a:rPr lang="en-US" altLang="zh-CN" sz="1400" kern="0" dirty="0"/>
              <a:t>top N</a:t>
            </a:r>
            <a:r>
              <a:rPr lang="zh-CN" altLang="en-US" sz="1400" kern="0" dirty="0"/>
              <a:t>为</a:t>
            </a:r>
            <a:r>
              <a:rPr lang="en-US" altLang="zh-CN" sz="1400" kern="0" dirty="0"/>
              <a:t>3</a:t>
            </a:r>
            <a:r>
              <a:rPr lang="zh-CN" altLang="en-US" sz="1400" kern="0" dirty="0"/>
              <a:t>：</a:t>
            </a:r>
            <a:endParaRPr lang="en-US" altLang="zh-CN" sz="1400" kern="0" dirty="0"/>
          </a:p>
          <a:p>
            <a:pPr lvl="2">
              <a:spcAft>
                <a:spcPts val="600"/>
              </a:spcAft>
            </a:pPr>
            <a:endParaRPr lang="en-US" altLang="zh-CN" sz="1400" b="1" kern="0" dirty="0">
              <a:solidFill>
                <a:srgbClr val="0070C0"/>
              </a:solidFill>
            </a:endParaRPr>
          </a:p>
          <a:p>
            <a:pPr marL="693420" lvl="2" indent="0">
              <a:spcAft>
                <a:spcPts val="600"/>
              </a:spcAft>
              <a:buNone/>
            </a:pPr>
            <a:endParaRPr lang="en-US" altLang="zh-CN" sz="1400" b="1" kern="0" dirty="0">
              <a:solidFill>
                <a:srgbClr val="0070C0"/>
              </a:solidFill>
            </a:endParaRPr>
          </a:p>
          <a:p>
            <a:pPr lvl="2">
              <a:spcAft>
                <a:spcPts val="600"/>
              </a:spcAft>
            </a:pPr>
            <a:r>
              <a:rPr lang="zh-CN" altLang="en-US" sz="1400" kern="0" dirty="0"/>
              <a:t>起始点</a:t>
            </a:r>
            <a:r>
              <a:rPr lang="en-US" altLang="zh-CN" sz="1400" kern="0" dirty="0"/>
              <a:t>0</a:t>
            </a:r>
            <a:r>
              <a:rPr lang="zh-CN" altLang="en-US" sz="1400" kern="0" dirty="0"/>
              <a:t>，终点</a:t>
            </a:r>
            <a:r>
              <a:rPr lang="en-US" altLang="zh-CN" sz="1400" kern="0" dirty="0"/>
              <a:t>5</a:t>
            </a:r>
            <a:r>
              <a:rPr lang="zh-CN" altLang="en-US" sz="1400" kern="0" dirty="0"/>
              <a:t>，无必经点，</a:t>
            </a:r>
            <a:r>
              <a:rPr lang="en-US" altLang="zh-CN" sz="1400" kern="0" dirty="0"/>
              <a:t>top N</a:t>
            </a:r>
            <a:r>
              <a:rPr lang="zh-CN" altLang="en-US" sz="1400" kern="0" dirty="0"/>
              <a:t>为：</a:t>
            </a:r>
            <a:r>
              <a:rPr lang="en-US" altLang="zh-CN" sz="1400" kern="0" dirty="0"/>
              <a:t>5</a:t>
            </a:r>
          </a:p>
          <a:p>
            <a:pPr lvl="2">
              <a:spcAft>
                <a:spcPts val="600"/>
              </a:spcAft>
            </a:pPr>
            <a:endParaRPr lang="en-US" altLang="zh-CN" sz="1400" kern="0" dirty="0"/>
          </a:p>
          <a:p>
            <a:pPr lvl="2">
              <a:spcAft>
                <a:spcPts val="600"/>
              </a:spcAft>
            </a:pPr>
            <a:endParaRPr lang="en-US" altLang="zh-CN" sz="1400" kern="0" dirty="0"/>
          </a:p>
          <a:p>
            <a:pPr marL="693420" lvl="2" indent="0">
              <a:spcAft>
                <a:spcPts val="600"/>
              </a:spcAft>
              <a:buNone/>
            </a:pPr>
            <a:endParaRPr lang="en-US" altLang="zh-CN" sz="1400" kern="0" dirty="0"/>
          </a:p>
          <a:p>
            <a:pPr marL="693420" lvl="2" indent="0">
              <a:spcAft>
                <a:spcPts val="600"/>
              </a:spcAft>
              <a:buNone/>
            </a:pPr>
            <a:endParaRPr lang="en-US" altLang="zh-CN" sz="200" kern="0" dirty="0"/>
          </a:p>
          <a:p>
            <a:pPr lvl="2">
              <a:spcAft>
                <a:spcPts val="600"/>
              </a:spcAft>
            </a:pPr>
            <a:r>
              <a:rPr lang="zh-CN" altLang="en-US" sz="1400" kern="0" dirty="0"/>
              <a:t>加边：</a:t>
            </a:r>
            <a:r>
              <a:rPr lang="en-US" altLang="zh-CN" sz="1400" kern="0" dirty="0"/>
              <a:t>2-&gt;3,weight</a:t>
            </a:r>
            <a:r>
              <a:rPr lang="zh-CN" altLang="en-US" sz="1400" kern="0" dirty="0"/>
              <a:t>：</a:t>
            </a:r>
            <a:r>
              <a:rPr lang="en-US" altLang="zh-CN" sz="1400" kern="0" dirty="0"/>
              <a:t>8</a:t>
            </a:r>
            <a:r>
              <a:rPr lang="zh-CN" altLang="en-US" sz="1400" kern="0" dirty="0"/>
              <a:t>；起始点</a:t>
            </a:r>
            <a:r>
              <a:rPr lang="en-US" altLang="zh-CN" sz="1400" kern="0" dirty="0"/>
              <a:t>0</a:t>
            </a:r>
            <a:r>
              <a:rPr lang="zh-CN" altLang="en-US" sz="1400" kern="0" dirty="0"/>
              <a:t>，终点</a:t>
            </a:r>
            <a:r>
              <a:rPr lang="en-US" altLang="zh-CN" sz="1400" kern="0" dirty="0"/>
              <a:t>5</a:t>
            </a:r>
            <a:r>
              <a:rPr lang="zh-CN" altLang="en-US" sz="1400" kern="0" dirty="0"/>
              <a:t>，必经点</a:t>
            </a:r>
            <a:r>
              <a:rPr lang="en-US" altLang="zh-CN" sz="1400" kern="0" dirty="0"/>
              <a:t>3</a:t>
            </a:r>
            <a:r>
              <a:rPr lang="zh-CN" altLang="en-US" sz="1400" kern="0" dirty="0"/>
              <a:t>、</a:t>
            </a:r>
            <a:r>
              <a:rPr lang="en-US" altLang="zh-CN" sz="1400" kern="0" dirty="0"/>
              <a:t>4</a:t>
            </a:r>
            <a:r>
              <a:rPr lang="zh-CN" altLang="en-US" sz="1400" kern="0" dirty="0"/>
              <a:t>，</a:t>
            </a:r>
            <a:r>
              <a:rPr lang="en-US" altLang="zh-CN" sz="1400" kern="0" dirty="0"/>
              <a:t>top N</a:t>
            </a:r>
            <a:r>
              <a:rPr lang="zh-CN" altLang="en-US" sz="1400" kern="0" dirty="0"/>
              <a:t>为</a:t>
            </a:r>
            <a:r>
              <a:rPr lang="en-US" altLang="zh-CN" sz="1400" kern="0" dirty="0"/>
              <a:t>3</a:t>
            </a:r>
            <a:r>
              <a:rPr lang="zh-CN" altLang="en-US" sz="1400" kern="0" dirty="0"/>
              <a:t>：</a:t>
            </a:r>
            <a:endParaRPr lang="en-US" altLang="zh-CN" sz="1400" kern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 1</a:t>
            </a:r>
            <a:endParaRPr lang="zh-CN" altLang="en-US" dirty="0"/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EF8B0A84-1538-4288-9BC8-A3FD5A12509C}"/>
              </a:ext>
            </a:extLst>
          </p:cNvPr>
          <p:cNvSpPr txBox="1">
            <a:spLocks/>
          </p:cNvSpPr>
          <p:nvPr/>
        </p:nvSpPr>
        <p:spPr bwMode="auto">
          <a:xfrm>
            <a:off x="439394" y="1049739"/>
            <a:ext cx="5649712" cy="448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kern="0" dirty="0">
                <a:solidFill>
                  <a:srgbClr val="0070C0"/>
                </a:solidFill>
              </a:rPr>
              <a:t>核心代码</a:t>
            </a:r>
            <a:endParaRPr lang="en-US" altLang="zh-CN" sz="2800" b="1" kern="0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altLang="zh-CN" sz="2400" b="1" kern="0" dirty="0"/>
              <a:t>DFS</a:t>
            </a:r>
            <a:r>
              <a:rPr lang="zh-CN" altLang="en-US" sz="2400" b="1" kern="0" dirty="0"/>
              <a:t>伪代码</a:t>
            </a:r>
            <a:endParaRPr lang="en-US" altLang="zh-CN" sz="2400" b="1" kern="0" dirty="0"/>
          </a:p>
          <a:p>
            <a:pPr marL="344170" lvl="1" indent="0">
              <a:spcAft>
                <a:spcPts val="600"/>
              </a:spcAft>
              <a:buNone/>
            </a:pPr>
            <a:r>
              <a:rPr lang="en-US" altLang="zh-CN" sz="1600" kern="0" dirty="0"/>
              <a:t>* </a:t>
            </a:r>
            <a:r>
              <a:rPr lang="zh-CN" altLang="en-US" sz="1400" kern="0" dirty="0"/>
              <a:t>输入当前点</a:t>
            </a:r>
            <a:r>
              <a:rPr lang="en-US" altLang="zh-CN" sz="1400" kern="0" dirty="0"/>
              <a:t>m</a:t>
            </a:r>
            <a:r>
              <a:rPr lang="zh-CN" altLang="en-US" sz="1400" kern="0" dirty="0"/>
              <a:t>、终点、权重</a:t>
            </a:r>
            <a:r>
              <a:rPr lang="en-US" altLang="zh-CN" sz="1400" kern="0" dirty="0"/>
              <a:t>0</a:t>
            </a:r>
            <a:r>
              <a:rPr lang="zh-CN" altLang="en-US" sz="1400" kern="0" dirty="0"/>
              <a:t>、当前路径，必经结点</a:t>
            </a:r>
            <a:endParaRPr lang="en-US" altLang="zh-CN" sz="1400" kern="0" dirty="0"/>
          </a:p>
          <a:p>
            <a:pPr marL="344170" lvl="1" indent="0">
              <a:spcAft>
                <a:spcPts val="600"/>
              </a:spcAft>
              <a:buNone/>
            </a:pPr>
            <a:r>
              <a:rPr lang="en-US" altLang="zh-CN" sz="1400" kern="0" dirty="0"/>
              <a:t>* </a:t>
            </a:r>
            <a:r>
              <a:rPr lang="zh-CN" altLang="en-US" sz="1400" kern="0" dirty="0"/>
              <a:t>将当前点</a:t>
            </a:r>
            <a:r>
              <a:rPr lang="en-US" altLang="zh-CN" sz="1400" kern="0" dirty="0"/>
              <a:t>m</a:t>
            </a:r>
            <a:r>
              <a:rPr lang="zh-CN" altLang="en-US" sz="1400" kern="0" dirty="0"/>
              <a:t>加入当前路径</a:t>
            </a:r>
            <a:endParaRPr lang="en-US" altLang="zh-CN" sz="1400" kern="0" dirty="0"/>
          </a:p>
          <a:p>
            <a:pPr marL="344170" lvl="1" indent="0">
              <a:spcAft>
                <a:spcPts val="600"/>
              </a:spcAft>
              <a:buNone/>
            </a:pPr>
            <a:r>
              <a:rPr lang="en-US" altLang="zh-CN" sz="1400" kern="0" dirty="0"/>
              <a:t>      * </a:t>
            </a:r>
            <a:r>
              <a:rPr lang="zh-CN" altLang="en-US" sz="1400" kern="0" dirty="0"/>
              <a:t>若当前点</a:t>
            </a:r>
            <a:r>
              <a:rPr lang="en-US" altLang="zh-CN" sz="1400" kern="0" dirty="0"/>
              <a:t>m</a:t>
            </a:r>
            <a:r>
              <a:rPr lang="zh-CN" altLang="en-US" sz="1400" kern="0" dirty="0"/>
              <a:t>为终点：</a:t>
            </a:r>
            <a:endParaRPr lang="en-US" altLang="zh-CN" sz="1400" kern="0" dirty="0"/>
          </a:p>
          <a:p>
            <a:pPr marL="344170" lvl="1" indent="0">
              <a:spcAft>
                <a:spcPts val="600"/>
              </a:spcAft>
              <a:buNone/>
            </a:pPr>
            <a:r>
              <a:rPr lang="en-US" altLang="zh-CN" sz="1400" kern="0" dirty="0"/>
              <a:t>	   * </a:t>
            </a:r>
            <a:r>
              <a:rPr lang="zh-CN" altLang="en-US" sz="1400" kern="0" dirty="0"/>
              <a:t>初始化遍历数组</a:t>
            </a:r>
            <a:endParaRPr lang="en-US" altLang="zh-CN" sz="1400" kern="0" dirty="0"/>
          </a:p>
          <a:p>
            <a:pPr marL="344170" lvl="1" indent="0">
              <a:spcAft>
                <a:spcPts val="600"/>
              </a:spcAft>
              <a:buNone/>
            </a:pPr>
            <a:r>
              <a:rPr lang="en-US" altLang="zh-CN" sz="1400" kern="0" dirty="0"/>
              <a:t>	   * </a:t>
            </a:r>
            <a:r>
              <a:rPr lang="zh-CN" altLang="en-US" sz="1400" kern="0" dirty="0"/>
              <a:t>遍历当前路径结点</a:t>
            </a:r>
            <a:endParaRPr lang="en-US" altLang="zh-CN" sz="1400" kern="0" dirty="0"/>
          </a:p>
          <a:p>
            <a:pPr marL="344170" lvl="1" indent="0">
              <a:spcAft>
                <a:spcPts val="600"/>
              </a:spcAft>
              <a:buNone/>
            </a:pPr>
            <a:r>
              <a:rPr lang="en-US" altLang="zh-CN" sz="1400" kern="0" dirty="0"/>
              <a:t>	   * </a:t>
            </a:r>
            <a:r>
              <a:rPr lang="zh-CN" altLang="en-US" sz="1400" kern="0" dirty="0"/>
              <a:t>判断必经结点是否全部经过：</a:t>
            </a:r>
            <a:endParaRPr lang="en-US" altLang="zh-CN" sz="1400" kern="0" dirty="0"/>
          </a:p>
          <a:p>
            <a:pPr marL="344170" lvl="1" indent="0">
              <a:spcAft>
                <a:spcPts val="600"/>
              </a:spcAft>
              <a:buNone/>
            </a:pPr>
            <a:r>
              <a:rPr lang="en-US" altLang="zh-CN" sz="1400" kern="0" dirty="0"/>
              <a:t>	         * </a:t>
            </a:r>
            <a:r>
              <a:rPr lang="zh-CN" altLang="en-US" sz="1400" kern="0" dirty="0"/>
              <a:t>若全部经过，将当前路径加入成功路径集合</a:t>
            </a:r>
            <a:endParaRPr lang="en-US" altLang="zh-CN" sz="1400" kern="0" dirty="0"/>
          </a:p>
          <a:p>
            <a:pPr marL="344170" lvl="1" indent="0">
              <a:spcAft>
                <a:spcPts val="600"/>
              </a:spcAft>
              <a:buNone/>
            </a:pPr>
            <a:r>
              <a:rPr lang="en-US" altLang="zh-CN" sz="1400" kern="0" dirty="0"/>
              <a:t>	         * </a:t>
            </a:r>
            <a:r>
              <a:rPr lang="zh-CN" altLang="en-US" sz="1400" kern="0" dirty="0"/>
              <a:t>若未全部经过，不做操作</a:t>
            </a:r>
            <a:endParaRPr lang="en-US" altLang="zh-CN" sz="1400" kern="0" dirty="0"/>
          </a:p>
          <a:p>
            <a:pPr marL="344170" lvl="1" indent="0">
              <a:spcAft>
                <a:spcPts val="600"/>
              </a:spcAft>
              <a:buNone/>
            </a:pPr>
            <a:r>
              <a:rPr lang="en-US" altLang="zh-CN" sz="1400" kern="0" dirty="0"/>
              <a:t>       * </a:t>
            </a:r>
            <a:r>
              <a:rPr lang="zh-CN" altLang="en-US" sz="1400" kern="0" dirty="0"/>
              <a:t>若当前点</a:t>
            </a:r>
            <a:r>
              <a:rPr lang="en-US" altLang="zh-CN" sz="1400" kern="0" dirty="0"/>
              <a:t>m</a:t>
            </a:r>
            <a:r>
              <a:rPr lang="zh-CN" altLang="en-US" sz="1400" kern="0" dirty="0"/>
              <a:t>不为终点：</a:t>
            </a:r>
            <a:endParaRPr lang="en-US" altLang="zh-CN" sz="1400" kern="0" dirty="0"/>
          </a:p>
          <a:p>
            <a:pPr marL="344170" lvl="1" indent="0">
              <a:spcAft>
                <a:spcPts val="600"/>
              </a:spcAft>
              <a:buNone/>
            </a:pPr>
            <a:r>
              <a:rPr lang="en-US" altLang="zh-CN" sz="1400" kern="0" dirty="0"/>
              <a:t>	   * </a:t>
            </a:r>
            <a:r>
              <a:rPr lang="zh-CN" altLang="en-US" sz="1400" kern="0" dirty="0"/>
              <a:t>遍历以当前点</a:t>
            </a:r>
            <a:r>
              <a:rPr lang="en-US" altLang="zh-CN" sz="1400" kern="0" dirty="0"/>
              <a:t>m</a:t>
            </a:r>
            <a:r>
              <a:rPr lang="zh-CN" altLang="en-US" sz="1400" kern="0" dirty="0"/>
              <a:t>可抵点</a:t>
            </a:r>
            <a:r>
              <a:rPr lang="en-US" altLang="zh-CN" sz="1400" kern="0" dirty="0"/>
              <a:t>n</a:t>
            </a:r>
            <a:r>
              <a:rPr lang="zh-CN" altLang="en-US" sz="1400" kern="0" dirty="0"/>
              <a:t>，设置可抵点</a:t>
            </a:r>
            <a:r>
              <a:rPr lang="en-US" altLang="zh-CN" sz="1400" kern="0" dirty="0"/>
              <a:t>n</a:t>
            </a:r>
            <a:r>
              <a:rPr lang="zh-CN" altLang="en-US" sz="1400" kern="0" dirty="0"/>
              <a:t>为当前点</a:t>
            </a:r>
            <a:endParaRPr lang="en-US" altLang="zh-CN" sz="1400" kern="0" dirty="0"/>
          </a:p>
          <a:p>
            <a:pPr marL="344170" lvl="1" indent="0">
              <a:spcAft>
                <a:spcPts val="600"/>
              </a:spcAft>
              <a:buNone/>
            </a:pPr>
            <a:r>
              <a:rPr lang="en-US" altLang="zh-CN" sz="1400" kern="0" dirty="0"/>
              <a:t>	   * </a:t>
            </a:r>
            <a:r>
              <a:rPr lang="zh-CN" altLang="en-US" sz="1400" kern="0" dirty="0"/>
              <a:t>递归</a:t>
            </a:r>
            <a:r>
              <a:rPr lang="en-US" altLang="zh-CN" sz="1400" kern="0" dirty="0"/>
              <a:t>DFS</a:t>
            </a:r>
            <a:r>
              <a:rPr lang="zh-CN" altLang="en-US" sz="1400" kern="0" dirty="0"/>
              <a:t>算法</a:t>
            </a:r>
            <a:endParaRPr lang="en-US" altLang="zh-CN" sz="1400" kern="0" dirty="0"/>
          </a:p>
          <a:p>
            <a:pPr marL="344170" lvl="1" indent="0">
              <a:spcAft>
                <a:spcPts val="600"/>
              </a:spcAft>
              <a:buNone/>
            </a:pPr>
            <a:r>
              <a:rPr lang="en-US" altLang="zh-CN" sz="1400" kern="0" dirty="0"/>
              <a:t>* </a:t>
            </a:r>
            <a:r>
              <a:rPr lang="zh-CN" altLang="en-US" sz="1400" kern="0" dirty="0"/>
              <a:t>将当前点</a:t>
            </a:r>
            <a:r>
              <a:rPr lang="en-US" altLang="zh-CN" sz="1400" kern="0" dirty="0"/>
              <a:t>m</a:t>
            </a:r>
            <a:r>
              <a:rPr lang="zh-CN" altLang="en-US" sz="1400" kern="0" dirty="0"/>
              <a:t>从当前路径置出</a:t>
            </a:r>
            <a:endParaRPr lang="en-US" altLang="zh-CN" sz="1400" kern="0" dirty="0"/>
          </a:p>
          <a:p>
            <a:pPr marL="344170" lvl="1" indent="0">
              <a:spcAft>
                <a:spcPts val="600"/>
              </a:spcAft>
              <a:buNone/>
            </a:pPr>
            <a:endParaRPr lang="en-US" altLang="zh-CN" sz="1600" kern="0" dirty="0"/>
          </a:p>
          <a:p>
            <a:pPr marL="344170" lvl="1" indent="0">
              <a:spcAft>
                <a:spcPts val="600"/>
              </a:spcAft>
              <a:buNone/>
            </a:pPr>
            <a:endParaRPr lang="en-US" altLang="zh-CN" sz="1600" kern="0" dirty="0"/>
          </a:p>
          <a:p>
            <a:pPr marL="344170" lvl="1" indent="0">
              <a:spcAft>
                <a:spcPts val="600"/>
              </a:spcAft>
              <a:buNone/>
            </a:pPr>
            <a:endParaRPr lang="en-US" altLang="zh-CN" sz="1600" kern="0" dirty="0"/>
          </a:p>
          <a:p>
            <a:pPr marL="344170" lvl="1" indent="0">
              <a:spcAft>
                <a:spcPts val="600"/>
              </a:spcAft>
              <a:buNone/>
            </a:pPr>
            <a:endParaRPr lang="en-US" altLang="zh-CN" sz="1600" kern="0" dirty="0"/>
          </a:p>
          <a:p>
            <a:pPr lvl="2">
              <a:spcAft>
                <a:spcPts val="600"/>
              </a:spcAft>
            </a:pPr>
            <a:endParaRPr lang="en-US" altLang="zh-CN" sz="2100" b="1" kern="0" dirty="0">
              <a:solidFill>
                <a:srgbClr val="0070C0"/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5A0373F-8B1E-460A-B720-45B23770A746}"/>
              </a:ext>
            </a:extLst>
          </p:cNvPr>
          <p:cNvGrpSpPr/>
          <p:nvPr/>
        </p:nvGrpSpPr>
        <p:grpSpPr>
          <a:xfrm>
            <a:off x="7179253" y="2256574"/>
            <a:ext cx="3636681" cy="4318053"/>
            <a:chOff x="6931603" y="2256574"/>
            <a:chExt cx="3636681" cy="431805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BDD4DD8-DCED-4D2C-86BB-E75FC3C16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60" t="26072" r="64998"/>
            <a:stretch/>
          </p:blipFill>
          <p:spPr>
            <a:xfrm>
              <a:off x="6931603" y="2256574"/>
              <a:ext cx="3636681" cy="599458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9463F1A-92A7-4911-A536-B04D3F205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1603" y="3240931"/>
              <a:ext cx="3636681" cy="105348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6CF8AD5-BFA0-4209-B8BA-12137456F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1603" y="4916727"/>
              <a:ext cx="3636681" cy="1657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9310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883309AF-BBA0-48DF-B6F1-AD1711A51213}"/>
              </a:ext>
            </a:extLst>
          </p:cNvPr>
          <p:cNvSpPr txBox="1">
            <a:spLocks/>
          </p:cNvSpPr>
          <p:nvPr/>
        </p:nvSpPr>
        <p:spPr bwMode="auto">
          <a:xfrm>
            <a:off x="4833242" y="1042912"/>
            <a:ext cx="2361337" cy="102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kern="0" dirty="0">
                <a:solidFill>
                  <a:srgbClr val="0070C0"/>
                </a:solidFill>
              </a:rPr>
              <a:t>建模抽象</a:t>
            </a:r>
            <a:endParaRPr lang="en-US" altLang="zh-CN" sz="2800" b="1" kern="0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400" b="1" dirty="0"/>
              <a:t>数据</a:t>
            </a:r>
            <a:endParaRPr lang="en-US" altLang="zh-CN" sz="2400" b="1" dirty="0"/>
          </a:p>
          <a:p>
            <a:pPr lvl="2">
              <a:spcAft>
                <a:spcPts val="600"/>
              </a:spcAft>
            </a:pPr>
            <a:endParaRPr lang="en-US" altLang="zh-CN" sz="2100" b="1" kern="0" dirty="0">
              <a:solidFill>
                <a:srgbClr val="C00000"/>
              </a:solidFill>
            </a:endParaRPr>
          </a:p>
          <a:p>
            <a:pPr marL="693420" lvl="2" indent="0">
              <a:spcAft>
                <a:spcPts val="600"/>
              </a:spcAft>
              <a:buNone/>
            </a:pPr>
            <a:endParaRPr lang="en-US" altLang="zh-CN" sz="2100" b="1" kern="0" dirty="0">
              <a:solidFill>
                <a:srgbClr val="C00000"/>
              </a:solidFill>
            </a:endParaRPr>
          </a:p>
          <a:p>
            <a:pPr marL="693420" lvl="2" indent="0">
              <a:spcAft>
                <a:spcPts val="600"/>
              </a:spcAft>
              <a:buNone/>
            </a:pPr>
            <a:endParaRPr lang="en-US" altLang="zh-CN" sz="2100" b="1" kern="0" dirty="0">
              <a:solidFill>
                <a:srgbClr val="0070C0"/>
              </a:solidFill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/>
              <a:t>算法</a:t>
            </a:r>
            <a:endParaRPr lang="en-US" altLang="zh-CN" sz="2400" b="1" dirty="0"/>
          </a:p>
          <a:p>
            <a:pPr lvl="2">
              <a:spcAft>
                <a:spcPts val="600"/>
              </a:spcAft>
            </a:pPr>
            <a:r>
              <a:rPr lang="en-US" altLang="zh-CN" sz="1800" dirty="0"/>
              <a:t>A*</a:t>
            </a:r>
            <a:r>
              <a:rPr lang="zh-CN" altLang="en-US" sz="1800" dirty="0"/>
              <a:t>算法</a:t>
            </a:r>
            <a:endParaRPr lang="en-US" altLang="zh-CN" sz="1800" dirty="0"/>
          </a:p>
          <a:p>
            <a:pPr marL="693420" lvl="2" indent="0">
              <a:spcAft>
                <a:spcPts val="600"/>
              </a:spcAft>
              <a:buNone/>
            </a:pPr>
            <a:endParaRPr lang="en-US" altLang="zh-CN" sz="400" dirty="0"/>
          </a:p>
          <a:p>
            <a:pPr lvl="1">
              <a:spcAft>
                <a:spcPts val="600"/>
              </a:spcAft>
            </a:pPr>
            <a:r>
              <a:rPr lang="zh-CN" altLang="en-US" sz="2400" b="1" dirty="0"/>
              <a:t>结果</a:t>
            </a:r>
            <a:endParaRPr lang="en-US" altLang="zh-CN" sz="2400" b="1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 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5053" y="1042912"/>
            <a:ext cx="5038477" cy="493417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代码实现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400" b="1" kern="1200" dirty="0">
                <a:cs typeface="+mn-cs"/>
              </a:rPr>
              <a:t>建立类</a:t>
            </a:r>
            <a:endParaRPr lang="en-US" altLang="zh-CN" sz="2400" b="1" kern="1200" dirty="0">
              <a:cs typeface="+mn-cs"/>
            </a:endParaRPr>
          </a:p>
          <a:p>
            <a:pPr lvl="2">
              <a:spcAft>
                <a:spcPts val="600"/>
              </a:spcAft>
            </a:pPr>
            <a:r>
              <a:rPr lang="en-US" altLang="zh-CN" sz="1800" dirty="0"/>
              <a:t>Point</a:t>
            </a:r>
            <a:r>
              <a:rPr lang="zh-CN" altLang="en-US" sz="1800" dirty="0"/>
              <a:t>：记录点</a:t>
            </a:r>
            <a:endParaRPr lang="en-US" altLang="zh-CN" sz="1800" dirty="0"/>
          </a:p>
          <a:p>
            <a:pPr lvl="2">
              <a:spcAft>
                <a:spcPts val="600"/>
              </a:spcAft>
            </a:pPr>
            <a:r>
              <a:rPr lang="en-US" altLang="zh-CN" sz="1800" dirty="0" err="1"/>
              <a:t>AStar</a:t>
            </a:r>
            <a:r>
              <a:rPr lang="zh-CN" altLang="en-US" sz="1800" dirty="0"/>
              <a:t>：</a:t>
            </a:r>
            <a:r>
              <a:rPr lang="en-US" altLang="zh-CN" sz="1800" dirty="0"/>
              <a:t>A*</a:t>
            </a:r>
            <a:r>
              <a:rPr lang="zh-CN" altLang="en-US" sz="1800" dirty="0"/>
              <a:t>算法与图存储</a:t>
            </a:r>
            <a:endParaRPr lang="en-US" altLang="zh-CN" sz="1800" dirty="0"/>
          </a:p>
          <a:p>
            <a:pPr lvl="2">
              <a:spcAft>
                <a:spcPts val="600"/>
              </a:spcAft>
            </a:pPr>
            <a:r>
              <a:rPr lang="en-US" altLang="zh-CN" sz="1800" dirty="0" err="1"/>
              <a:t>TestMap</a:t>
            </a:r>
            <a:r>
              <a:rPr lang="zh-CN" altLang="en-US" sz="1800" dirty="0"/>
              <a:t>：生成随机图测试</a:t>
            </a:r>
            <a:endParaRPr lang="en-US" altLang="zh-CN" sz="1800" dirty="0"/>
          </a:p>
          <a:p>
            <a:pPr lvl="2">
              <a:spcAft>
                <a:spcPts val="600"/>
              </a:spcAft>
            </a:pPr>
            <a:endParaRPr lang="en-US" altLang="zh-CN" sz="1800" dirty="0"/>
          </a:p>
          <a:p>
            <a:pPr lvl="1">
              <a:spcAft>
                <a:spcPts val="600"/>
              </a:spcAft>
            </a:pPr>
            <a:r>
              <a:rPr lang="zh-CN" altLang="en-US" sz="2400" b="1" kern="1200" dirty="0">
                <a:cs typeface="+mn-cs"/>
              </a:rPr>
              <a:t>主要函数</a:t>
            </a:r>
            <a:endParaRPr lang="en-US" altLang="zh-CN" sz="2400" b="1" kern="1200" dirty="0">
              <a:cs typeface="+mn-cs"/>
            </a:endParaRPr>
          </a:p>
          <a:p>
            <a:pPr lvl="2">
              <a:spcAft>
                <a:spcPts val="600"/>
              </a:spcAft>
            </a:pPr>
            <a:r>
              <a:rPr lang="en-US" altLang="zh-CN" sz="1800" dirty="0"/>
              <a:t>A*</a:t>
            </a:r>
            <a:r>
              <a:rPr lang="zh-CN" altLang="en-US" sz="1800" dirty="0"/>
              <a:t>算法</a:t>
            </a:r>
            <a:endParaRPr lang="en-US" altLang="zh-CN" sz="1800" dirty="0"/>
          </a:p>
          <a:p>
            <a:pPr lvl="2">
              <a:spcAft>
                <a:spcPts val="600"/>
              </a:spcAft>
            </a:pPr>
            <a:endParaRPr lang="en-US" altLang="zh-CN" sz="1800" dirty="0"/>
          </a:p>
          <a:p>
            <a:pPr lvl="1">
              <a:spcAft>
                <a:spcPts val="600"/>
              </a:spcAft>
            </a:pPr>
            <a:r>
              <a:rPr lang="zh-CN" altLang="en-US" sz="2400" b="1" kern="1200" dirty="0">
                <a:cs typeface="+mn-cs"/>
              </a:rPr>
              <a:t>输出结果</a:t>
            </a:r>
            <a:endParaRPr lang="en-US" altLang="zh-CN" sz="2400" b="1" kern="1200" dirty="0">
              <a:cs typeface="+mn-cs"/>
            </a:endParaRPr>
          </a:p>
          <a:p>
            <a:pPr lvl="2">
              <a:spcAft>
                <a:spcPts val="600"/>
              </a:spcAft>
            </a:pPr>
            <a:endParaRPr lang="en-US" altLang="zh-CN" sz="2100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72401F5D-1D88-4F16-A037-41C84DE59017}"/>
              </a:ext>
            </a:extLst>
          </p:cNvPr>
          <p:cNvSpPr/>
          <p:nvPr/>
        </p:nvSpPr>
        <p:spPr bwMode="auto">
          <a:xfrm>
            <a:off x="4015729" y="3188694"/>
            <a:ext cx="547459" cy="48577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27A33FF-9CA1-4A78-82B3-21F041445FE7}"/>
              </a:ext>
            </a:extLst>
          </p:cNvPr>
          <p:cNvGrpSpPr/>
          <p:nvPr/>
        </p:nvGrpSpPr>
        <p:grpSpPr>
          <a:xfrm>
            <a:off x="4848419" y="2155986"/>
            <a:ext cx="1786781" cy="1054003"/>
            <a:chOff x="570867" y="4508068"/>
            <a:chExt cx="1786781" cy="105400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63AAD6-AAFF-4365-BC20-712B22DDBCF9}"/>
                </a:ext>
              </a:extLst>
            </p:cNvPr>
            <p:cNvSpPr/>
            <p:nvPr/>
          </p:nvSpPr>
          <p:spPr bwMode="auto">
            <a:xfrm>
              <a:off x="570867" y="4821861"/>
              <a:ext cx="71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图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E355216-18E3-4D69-A88F-BFA462493B0B}"/>
                </a:ext>
              </a:extLst>
            </p:cNvPr>
            <p:cNvSpPr/>
            <p:nvPr/>
          </p:nvSpPr>
          <p:spPr bwMode="auto">
            <a:xfrm>
              <a:off x="1642702" y="4508068"/>
              <a:ext cx="71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点集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E09FE92-C210-47EF-949D-3B05F46FD7D3}"/>
                </a:ext>
              </a:extLst>
            </p:cNvPr>
            <p:cNvSpPr/>
            <p:nvPr/>
          </p:nvSpPr>
          <p:spPr bwMode="auto">
            <a:xfrm>
              <a:off x="1642702" y="5174490"/>
              <a:ext cx="71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边集</a:t>
              </a:r>
            </a:p>
          </p:txBody>
        </p:sp>
        <p:cxnSp>
          <p:nvCxnSpPr>
            <p:cNvPr id="27" name="连接符: 肘形 26">
              <a:extLst>
                <a:ext uri="{FF2B5EF4-FFF2-40B4-BE49-F238E27FC236}">
                  <a16:creationId xmlns:a16="http://schemas.microsoft.com/office/drawing/2014/main" id="{FEE8E894-E251-415E-B636-41488531D8BA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 bwMode="auto">
            <a:xfrm flipV="1">
              <a:off x="1285813" y="4701859"/>
              <a:ext cx="356889" cy="313793"/>
            </a:xfrm>
            <a:prstGeom prst="bentConnector3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9" name="连接符: 肘形 28">
              <a:extLst>
                <a:ext uri="{FF2B5EF4-FFF2-40B4-BE49-F238E27FC236}">
                  <a16:creationId xmlns:a16="http://schemas.microsoft.com/office/drawing/2014/main" id="{0DE7D375-65A7-4D4F-9676-43AE8DBECAF3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 bwMode="auto">
            <a:xfrm>
              <a:off x="1285813" y="5015652"/>
              <a:ext cx="356889" cy="352629"/>
            </a:xfrm>
            <a:prstGeom prst="bentConnector3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EF8B0A84-1538-4288-9BC8-A3FD5A12509C}"/>
              </a:ext>
            </a:extLst>
          </p:cNvPr>
          <p:cNvSpPr txBox="1">
            <a:spLocks/>
          </p:cNvSpPr>
          <p:nvPr/>
        </p:nvSpPr>
        <p:spPr bwMode="auto">
          <a:xfrm>
            <a:off x="439394" y="1049739"/>
            <a:ext cx="3760991" cy="290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kern="0" dirty="0">
                <a:solidFill>
                  <a:srgbClr val="0070C0"/>
                </a:solidFill>
              </a:rPr>
              <a:t>问题</a:t>
            </a:r>
            <a:endParaRPr lang="en-US" altLang="zh-CN" sz="2800" b="1" kern="0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400" b="1" dirty="0"/>
              <a:t>障碍图</a:t>
            </a:r>
            <a:endParaRPr lang="en-US" altLang="zh-CN" sz="2400" b="1" dirty="0"/>
          </a:p>
          <a:p>
            <a:pPr lvl="1">
              <a:spcAft>
                <a:spcPts val="600"/>
              </a:spcAft>
            </a:pPr>
            <a:r>
              <a:rPr lang="zh-CN" altLang="en-US" sz="2400" b="1" dirty="0"/>
              <a:t>避障算法</a:t>
            </a:r>
            <a:endParaRPr lang="en-US" altLang="zh-CN" sz="2400" b="1" dirty="0"/>
          </a:p>
          <a:p>
            <a:pPr lvl="1">
              <a:spcAft>
                <a:spcPts val="600"/>
              </a:spcAft>
            </a:pPr>
            <a:r>
              <a:rPr lang="zh-CN" altLang="en-US" sz="2400" b="1" dirty="0"/>
              <a:t>最优路径</a:t>
            </a:r>
            <a:endParaRPr lang="en-US" altLang="zh-CN" sz="2400" b="1" dirty="0"/>
          </a:p>
          <a:p>
            <a:pPr lvl="2">
              <a:spcAft>
                <a:spcPts val="600"/>
              </a:spcAft>
            </a:pPr>
            <a:endParaRPr lang="en-US" altLang="zh-CN" sz="2100" b="1" kern="0" dirty="0">
              <a:solidFill>
                <a:srgbClr val="0070C0"/>
              </a:solidFill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2BA86834-D90B-4D1C-8225-0283CC88EA57}"/>
              </a:ext>
            </a:extLst>
          </p:cNvPr>
          <p:cNvGrpSpPr/>
          <p:nvPr/>
        </p:nvGrpSpPr>
        <p:grpSpPr>
          <a:xfrm>
            <a:off x="4937541" y="5002532"/>
            <a:ext cx="1795835" cy="1708077"/>
            <a:chOff x="4757722" y="4897513"/>
            <a:chExt cx="1795835" cy="1708077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9E76706-75D3-430B-B135-F285FF4A20D8}"/>
                </a:ext>
              </a:extLst>
            </p:cNvPr>
            <p:cNvSpPr/>
            <p:nvPr/>
          </p:nvSpPr>
          <p:spPr bwMode="auto">
            <a:xfrm>
              <a:off x="4757722" y="5556154"/>
              <a:ext cx="714946" cy="390967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路径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0DF171E0-D10E-41CF-9EC4-CEED30B7C394}"/>
                </a:ext>
              </a:extLst>
            </p:cNvPr>
            <p:cNvSpPr/>
            <p:nvPr/>
          </p:nvSpPr>
          <p:spPr bwMode="auto">
            <a:xfrm>
              <a:off x="5834768" y="4897513"/>
              <a:ext cx="71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有序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0D83A8-A09F-4F18-AD99-CD640D541EAA}"/>
                </a:ext>
              </a:extLst>
            </p:cNvPr>
            <p:cNvSpPr/>
            <p:nvPr/>
          </p:nvSpPr>
          <p:spPr bwMode="auto">
            <a:xfrm>
              <a:off x="5838611" y="5559172"/>
              <a:ext cx="71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点集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91A1857-B0EC-4A90-B3D0-F04EB2AEC4D0}"/>
                </a:ext>
              </a:extLst>
            </p:cNvPr>
            <p:cNvSpPr/>
            <p:nvPr/>
          </p:nvSpPr>
          <p:spPr bwMode="auto">
            <a:xfrm>
              <a:off x="5838611" y="6218009"/>
              <a:ext cx="71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代价</a:t>
              </a:r>
            </a:p>
          </p:txBody>
        </p: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229AFA09-92BB-4336-A14B-BBBB71E2E93B}"/>
                </a:ext>
              </a:extLst>
            </p:cNvPr>
            <p:cNvCxnSpPr>
              <a:cxnSpLocks/>
              <a:stCxn id="34" idx="3"/>
              <a:endCxn id="35" idx="1"/>
            </p:cNvCxnSpPr>
            <p:nvPr/>
          </p:nvCxnSpPr>
          <p:spPr bwMode="auto">
            <a:xfrm flipV="1">
              <a:off x="5472668" y="5091304"/>
              <a:ext cx="362100" cy="660334"/>
            </a:xfrm>
            <a:prstGeom prst="bentConnector3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57" name="连接符: 肘形 56">
              <a:extLst>
                <a:ext uri="{FF2B5EF4-FFF2-40B4-BE49-F238E27FC236}">
                  <a16:creationId xmlns:a16="http://schemas.microsoft.com/office/drawing/2014/main" id="{73A0D108-6372-492B-B7D5-AC1CB34961E5}"/>
                </a:ext>
              </a:extLst>
            </p:cNvPr>
            <p:cNvCxnSpPr>
              <a:cxnSpLocks/>
              <a:stCxn id="34" idx="3"/>
              <a:endCxn id="36" idx="1"/>
            </p:cNvCxnSpPr>
            <p:nvPr/>
          </p:nvCxnSpPr>
          <p:spPr bwMode="auto">
            <a:xfrm>
              <a:off x="5472668" y="5751638"/>
              <a:ext cx="365943" cy="1325"/>
            </a:xfrm>
            <a:prstGeom prst="bentConnector3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7A620CCD-3DF9-42C7-904A-9D852C36167E}"/>
              </a:ext>
            </a:extLst>
          </p:cNvPr>
          <p:cNvCxnSpPr>
            <a:cxnSpLocks/>
            <a:stCxn id="34" idx="3"/>
            <a:endCxn id="40" idx="1"/>
          </p:cNvCxnSpPr>
          <p:nvPr/>
        </p:nvCxnSpPr>
        <p:spPr bwMode="auto">
          <a:xfrm>
            <a:off x="5652487" y="5856657"/>
            <a:ext cx="365943" cy="660162"/>
          </a:xfrm>
          <a:prstGeom prst="bentConnector3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77" name="箭头: 右 76">
            <a:extLst>
              <a:ext uri="{FF2B5EF4-FFF2-40B4-BE49-F238E27FC236}">
                <a16:creationId xmlns:a16="http://schemas.microsoft.com/office/drawing/2014/main" id="{6FB44EEF-41B2-4E2A-AAA1-B8CE288DAF60}"/>
              </a:ext>
            </a:extLst>
          </p:cNvPr>
          <p:cNvSpPr/>
          <p:nvPr/>
        </p:nvSpPr>
        <p:spPr bwMode="auto">
          <a:xfrm>
            <a:off x="7538873" y="3188694"/>
            <a:ext cx="547459" cy="48577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C7A80C-CBA5-4830-959E-2C28BE810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56" y="3718437"/>
            <a:ext cx="3469181" cy="189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531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cdb95a24-2b95-4bf6-8262-ec269aa88444"/>
  <p:tag name="COMMONDATA" val="eyJoZGlkIjoiNDNlMTA4NjFkYmZhNmE5MjgxNTZiMmZjMWZjMjk0ZTcifQ=="/>
</p:tagLst>
</file>

<file path=ppt/theme/theme1.xml><?xml version="1.0" encoding="utf-8"?>
<a:theme xmlns:a="http://schemas.openxmlformats.org/drawingml/2006/main" name="Network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solidFill>
          <a:schemeClr val="accent1"/>
        </a:solidFill>
        <a:ln w="22225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</a:spPr>
      <a:bodyPr/>
      <a:lstStyle/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5777</TotalTime>
  <Words>2137</Words>
  <Application>Microsoft Office PowerPoint</Application>
  <PresentationFormat>宽屏</PresentationFormat>
  <Paragraphs>409</Paragraphs>
  <Slides>31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7" baseType="lpstr">
      <vt:lpstr>PingFang SC</vt:lpstr>
      <vt:lpstr>PingFangSC</vt:lpstr>
      <vt:lpstr>等线</vt:lpstr>
      <vt:lpstr>等线 Light</vt:lpstr>
      <vt:lpstr>华康俪金黑W8(P)</vt:lpstr>
      <vt:lpstr>微软雅黑</vt:lpstr>
      <vt:lpstr>微软雅黑</vt:lpstr>
      <vt:lpstr>Arial</vt:lpstr>
      <vt:lpstr>Arial Black</vt:lpstr>
      <vt:lpstr>Consolas</vt:lpstr>
      <vt:lpstr>Times New Roman</vt:lpstr>
      <vt:lpstr>Wingdings</vt:lpstr>
      <vt:lpstr>Network</vt:lpstr>
      <vt:lpstr>自定义设计方案</vt:lpstr>
      <vt:lpstr>Equation</vt:lpstr>
      <vt:lpstr>MathType 7.0 Equation</vt:lpstr>
      <vt:lpstr>iEDA水滴计划答辩                     ——2023-07             </vt:lpstr>
      <vt:lpstr>PowerPoint 演示文稿</vt:lpstr>
      <vt:lpstr>个人简介</vt:lpstr>
      <vt:lpstr>PowerPoint 演示文稿</vt:lpstr>
      <vt:lpstr>C++实习总结</vt:lpstr>
      <vt:lpstr>学习笔记</vt:lpstr>
      <vt:lpstr>Assignment 1</vt:lpstr>
      <vt:lpstr>Assignment 1</vt:lpstr>
      <vt:lpstr>Assignment 3</vt:lpstr>
      <vt:lpstr>Assignment 3</vt:lpstr>
      <vt:lpstr>Assignment 3</vt:lpstr>
      <vt:lpstr>Assignment 3</vt:lpstr>
      <vt:lpstr>Assignment 3</vt:lpstr>
      <vt:lpstr>Assignment 3 多起点</vt:lpstr>
      <vt:lpstr>C++实习总结</vt:lpstr>
      <vt:lpstr>PowerPoint 演示文稿</vt:lpstr>
      <vt:lpstr>EDA实习总结</vt:lpstr>
      <vt:lpstr>EDA基础知识</vt:lpstr>
      <vt:lpstr>EDA基础知识</vt:lpstr>
      <vt:lpstr>EDA基础知识</vt:lpstr>
      <vt:lpstr>EDA基础知识</vt:lpstr>
      <vt:lpstr>EDA基础知识</vt:lpstr>
      <vt:lpstr>iEDA Flow流程</vt:lpstr>
      <vt:lpstr>iEDA工程布局合法化</vt:lpstr>
      <vt:lpstr>iEDA工程布局合法化</vt:lpstr>
      <vt:lpstr>iEDA工程布局合法化</vt:lpstr>
      <vt:lpstr>iEDA工程布局合法化</vt:lpstr>
      <vt:lpstr>iEDA工程布局合法化</vt:lpstr>
      <vt:lpstr>PowerPoint 演示文稿</vt:lpstr>
      <vt:lpstr>感兴趣的内容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Lau Samuel</dc:creator>
  <cp:lastModifiedBy>王 瑞</cp:lastModifiedBy>
  <cp:revision>3136</cp:revision>
  <dcterms:created xsi:type="dcterms:W3CDTF">2018-08-11T07:24:00Z</dcterms:created>
  <dcterms:modified xsi:type="dcterms:W3CDTF">2023-09-01T02:44:55Z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31BB6DA3ED414C6BA5EC78DEE94590E6</vt:lpwstr>
  </property>
  <property fmtid="{D5CDD505-2E9C-101B-9397-08002B2CF9AE}" pid="3" name="KSOProductBuildVer">
    <vt:lpwstr>2052-11.1.0.12302</vt:lpwstr>
  </property>
</Properties>
</file>